
<file path=[Content_Types].xml><?xml version="1.0" encoding="utf-8"?>
<Types xmlns="http://schemas.openxmlformats.org/package/2006/content-types">
  <Default Extension="png" ContentType="image/png"/>
  <Default Extension="bin" ContentType="application/vnd.openxmlformats-officedocument.oleObject"/>
  <Default Extension="m4a" ContentType="audio/mp4"/>
  <Default Extension="jpeg" ContentType="image/jpeg"/>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s/slide4.xml" ContentType="application/vnd.openxmlformats-officedocument.presentationml.slide+xml"/>
  <Override PartName="/ppt/slides/slide10.xml" ContentType="application/vnd.openxmlformats-officedocument.presentationml.slide+xml"/>
  <Override PartName="/ppt/slides/slide9.xml" ContentType="application/vnd.openxmlformats-officedocument.presentationml.slide+xml"/>
  <Override PartName="/ppt/slides/slide8.xml" ContentType="application/vnd.openxmlformats-officedocument.presentationml.slide+xml"/>
  <Override PartName="/ppt/slides/slide7.xml" ContentType="application/vnd.openxmlformats-officedocument.presentationml.slide+xml"/>
  <Override PartName="/ppt/slides/slide6.xml" ContentType="application/vnd.openxmlformats-officedocument.presentationml.slide+xml"/>
  <Override PartName="/ppt/slides/slide5.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xml" ContentType="application/vnd.openxmlformats-officedocument.presentationml.slide+xml"/>
  <Override PartName="/ppt/slides/slide3.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4.xml" ContentType="application/vnd.openxmlformats-officedocument.presentationml.slide+xml"/>
  <Override PartName="/ppt/slides/slide16.xml" ContentType="application/vnd.openxmlformats-officedocument.presentationml.slide+xml"/>
  <Override PartName="/ppt/slideMasters/slideMaster1.xml" ContentType="application/vnd.openxmlformats-officedocument.presentationml.slideMaster+xml"/>
  <Override PartName="/ppt/notesSlides/notesSlide12.xml" ContentType="application/vnd.openxmlformats-officedocument.presentationml.notesSlide+xml"/>
  <Override PartName="/ppt/notesSlides/notesSlide11.xml" ContentType="application/vnd.openxmlformats-officedocument.presentationml.notesSlide+xml"/>
  <Override PartName="/ppt/notesSlides/notesSlide13.xml" ContentType="application/vnd.openxmlformats-officedocument.presentationml.notesSlide+xml"/>
  <Override PartName="/ppt/notesSlides/notesSlide5.xml" ContentType="application/vnd.openxmlformats-officedocument.presentationml.notesSlide+xml"/>
  <Override PartName="/ppt/notesSlides/notesSlide9.xml" ContentType="application/vnd.openxmlformats-officedocument.presentationml.notesSlide+xml"/>
  <Override PartName="/ppt/slideLayouts/slideLayout12.xml" ContentType="application/vnd.openxmlformats-officedocument.presentationml.slideLayout+xml"/>
  <Override PartName="/ppt/notesSlides/notesSlide4.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xml" ContentType="application/vnd.openxmlformats-officedocument.presentationml.notesSlide+xml"/>
  <Override PartName="/ppt/notesSlides/notesSlide7.xml" ContentType="application/vnd.openxmlformats-officedocument.presentationml.notesSlide+xml"/>
  <Override PartName="/ppt/notesSlides/notesSlide2.xml" ContentType="application/vnd.openxmlformats-officedocument.presentationml.notesSlide+xml"/>
  <Override PartName="/ppt/notesSlides/notesSlide6.xml" ContentType="application/vnd.openxmlformats-officedocument.presentationml.notesSlide+xml"/>
  <Override PartName="/ppt/notesSlides/notesSlide3.xml" ContentType="application/vnd.openxmlformats-officedocument.presentationml.notesSlide+xml"/>
  <Override PartName="/ppt/slideLayouts/slideLayout9.xml" ContentType="application/vnd.openxmlformats-officedocument.presentationml.slideLayout+xml"/>
  <Override PartName="/ppt/slideLayouts/slideLayout11.xml" ContentType="application/vnd.openxmlformats-officedocument.presentationml.slideLayout+xml"/>
  <Override PartName="/ppt/slideLayouts/slideLayout7.xml" ContentType="application/vnd.openxmlformats-officedocument.presentationml.slideLayout+xml"/>
  <Override PartName="/ppt/notesSlides/notesSlide10.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8.xml" ContentType="application/vnd.openxmlformats-officedocument.presentationml.slideLayout+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theme/theme1.xml" ContentType="application/vnd.openxmlformats-officedocument.theme+xml"/>
  <Override PartName="/ppt/theme/theme2.xml" ContentType="application/vnd.openxmlformats-officedocument.theme+xml"/>
  <Override PartName="/ppt/notesMasters/notesMaster1.xml" ContentType="application/vnd.openxmlformats-officedocument.presentationml.notesMaster+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ppt/tags/tag2.xml" ContentType="application/vnd.openxmlformats-officedocument.presentationml.tags+xml"/>
  <Override PartName="/ppt/tags/tag3.xml" ContentType="application/vnd.openxmlformats-officedocument.presentationml.tags+xml"/>
  <Override PartName="/ppt/tags/tag1.xml" ContentType="application/vnd.openxmlformats-officedocument.presentationml.tag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8"/>
  </p:notes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4" autoAdjust="0"/>
    <p:restoredTop sz="84761" autoAdjust="0"/>
  </p:normalViewPr>
  <p:slideViewPr>
    <p:cSldViewPr snapToGrid="0">
      <p:cViewPr varScale="1">
        <p:scale>
          <a:sx n="78" d="100"/>
          <a:sy n="78" d="100"/>
        </p:scale>
        <p:origin x="1170" y="90"/>
      </p:cViewPr>
      <p:guideLst/>
    </p:cSldViewPr>
  </p:slideViewPr>
  <p:outlineViewPr>
    <p:cViewPr>
      <p:scale>
        <a:sx n="33" d="100"/>
        <a:sy n="33" d="100"/>
      </p:scale>
      <p:origin x="0" y="-348"/>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6.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A6B73F1-A712-4601-95FA-D72E6EFADB19}" type="datetimeFigureOut">
              <a:rPr lang="en-US" smtClean="0"/>
              <a:t>11/6/2014</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A360B27-C220-4466-AD5C-92CA3107F5C9}" type="slidenum">
              <a:rPr lang="en-US" smtClean="0"/>
              <a:t>‹#›</a:t>
            </a:fld>
            <a:endParaRPr lang="en-US"/>
          </a:p>
        </p:txBody>
      </p:sp>
    </p:spTree>
    <p:extLst>
      <p:ext uri="{BB962C8B-B14F-4D97-AF65-F5344CB8AC3E}">
        <p14:creationId xmlns:p14="http://schemas.microsoft.com/office/powerpoint/2010/main" val="14973128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a:noFill/>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fld id="{A9B1C886-6F4D-4908-B616-927F9582BDE2}" type="slidenum">
              <a:rPr lang="en-US" altLang="en-US" smtClean="0">
                <a:solidFill>
                  <a:srgbClr val="000000"/>
                </a:solidFill>
                <a:latin typeface="Arial" panose="020B0604020202020204" pitchFamily="34" charset="0"/>
              </a:rPr>
              <a:pPr/>
              <a:t>2</a:t>
            </a:fld>
            <a:endParaRPr lang="en-US" altLang="en-US" smtClean="0">
              <a:solidFill>
                <a:srgbClr val="000000"/>
              </a:solidFill>
              <a:latin typeface="Arial" panose="020B0604020202020204" pitchFamily="34" charset="0"/>
            </a:endParaRPr>
          </a:p>
        </p:txBody>
      </p:sp>
      <p:sp>
        <p:nvSpPr>
          <p:cNvPr id="28675" name="Rectangle 2"/>
          <p:cNvSpPr>
            <a:spLocks noGrp="1" noRot="1" noChangeAspect="1" noChangeArrowheads="1" noTextEdit="1"/>
          </p:cNvSpPr>
          <p:nvPr>
            <p:ph type="sldImg"/>
          </p:nvPr>
        </p:nvSpPr>
        <p:spPr>
          <a:xfrm>
            <a:off x="1371600" y="1143000"/>
            <a:ext cx="4114800" cy="3086100"/>
          </a:xfrm>
          <a:ln/>
        </p:spPr>
      </p:sp>
      <p:sp>
        <p:nvSpPr>
          <p:cNvPr id="28676" name="Rectangle 3"/>
          <p:cNvSpPr>
            <a:spLocks noGrp="1" noChangeArrowheads="1"/>
          </p:cNvSpPr>
          <p:nvPr>
            <p:ph type="body" idx="1"/>
          </p:nvPr>
        </p:nvSpPr>
        <p:spPr>
          <a:noFill/>
        </p:spPr>
        <p:txBody>
          <a:bodyPr/>
          <a:lstStyle/>
          <a:p>
            <a:pPr eaLnBrk="1" hangingPunct="1"/>
            <a:endParaRPr lang="en-US" altLang="en-US" smtClean="0">
              <a:latin typeface="Arial" panose="020B0604020202020204" pitchFamily="34" charset="0"/>
            </a:endParaRPr>
          </a:p>
        </p:txBody>
      </p:sp>
    </p:spTree>
    <p:extLst>
      <p:ext uri="{BB962C8B-B14F-4D97-AF65-F5344CB8AC3E}">
        <p14:creationId xmlns:p14="http://schemas.microsoft.com/office/powerpoint/2010/main" val="41210353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a:xfrm>
            <a:off x="1371600" y="1143000"/>
            <a:ext cx="4114800" cy="3086100"/>
          </a:xfrm>
          <a:ln/>
        </p:spPr>
      </p:sp>
      <p:sp>
        <p:nvSpPr>
          <p:cNvPr id="47107" name="Notes Placeholder 2"/>
          <p:cNvSpPr>
            <a:spLocks noGrp="1"/>
          </p:cNvSpPr>
          <p:nvPr>
            <p:ph type="body" idx="1"/>
          </p:nvPr>
        </p:nvSpPr>
        <p:spPr>
          <a:noFill/>
        </p:spPr>
        <p:txBody>
          <a:bodyPr/>
          <a:lstStyle/>
          <a:p>
            <a:endParaRPr lang="en-US" altLang="en-US" smtClean="0">
              <a:latin typeface="Arial" panose="020B0604020202020204" pitchFamily="34" charset="0"/>
            </a:endParaRPr>
          </a:p>
        </p:txBody>
      </p:sp>
      <p:sp>
        <p:nvSpPr>
          <p:cNvPr id="47108" name="Slide Number Placeholder 3"/>
          <p:cNvSpPr>
            <a:spLocks noGrp="1"/>
          </p:cNvSpPr>
          <p:nvPr>
            <p:ph type="sldNum" sz="quarter" idx="5"/>
          </p:nvPr>
        </p:nvSpPr>
        <p:spPr>
          <a:noFill/>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fld id="{6EA193DF-2165-4638-963D-AED775EF26A7}" type="slidenum">
              <a:rPr lang="en-US" altLang="en-US" smtClean="0">
                <a:solidFill>
                  <a:srgbClr val="000000"/>
                </a:solidFill>
                <a:latin typeface="Arial" panose="020B0604020202020204" pitchFamily="34" charset="0"/>
              </a:rPr>
              <a:pPr/>
              <a:t>11</a:t>
            </a:fld>
            <a:endParaRPr lang="en-US" altLang="en-US" smtClean="0">
              <a:solidFill>
                <a:srgbClr val="000000"/>
              </a:solidFill>
              <a:latin typeface="Arial" panose="020B0604020202020204" pitchFamily="34" charset="0"/>
            </a:endParaRPr>
          </a:p>
        </p:txBody>
      </p:sp>
    </p:spTree>
    <p:extLst>
      <p:ext uri="{BB962C8B-B14F-4D97-AF65-F5344CB8AC3E}">
        <p14:creationId xmlns:p14="http://schemas.microsoft.com/office/powerpoint/2010/main" val="1926555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a:xfrm>
            <a:off x="1371600" y="1143000"/>
            <a:ext cx="4114800" cy="3086100"/>
          </a:xfrm>
          <a:ln/>
        </p:spPr>
      </p:sp>
      <p:sp>
        <p:nvSpPr>
          <p:cNvPr id="49155" name="Notes Placeholder 2"/>
          <p:cNvSpPr>
            <a:spLocks noGrp="1"/>
          </p:cNvSpPr>
          <p:nvPr>
            <p:ph type="body" idx="1"/>
          </p:nvPr>
        </p:nvSpPr>
        <p:spPr>
          <a:noFill/>
        </p:spPr>
        <p:txBody>
          <a:bodyPr/>
          <a:lstStyle/>
          <a:p>
            <a:endParaRPr lang="en-US" altLang="en-US" smtClean="0">
              <a:latin typeface="Arial" panose="020B0604020202020204" pitchFamily="34" charset="0"/>
            </a:endParaRPr>
          </a:p>
        </p:txBody>
      </p:sp>
      <p:sp>
        <p:nvSpPr>
          <p:cNvPr id="49156" name="Slide Number Placeholder 3"/>
          <p:cNvSpPr>
            <a:spLocks noGrp="1"/>
          </p:cNvSpPr>
          <p:nvPr>
            <p:ph type="sldNum" sz="quarter" idx="5"/>
          </p:nvPr>
        </p:nvSpPr>
        <p:spPr>
          <a:noFill/>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fld id="{ABA761B6-B2F6-4CB6-96E9-27796FF218F5}" type="slidenum">
              <a:rPr lang="en-US" altLang="en-US" smtClean="0">
                <a:solidFill>
                  <a:srgbClr val="000000"/>
                </a:solidFill>
                <a:latin typeface="Arial" panose="020B0604020202020204" pitchFamily="34" charset="0"/>
              </a:rPr>
              <a:pPr/>
              <a:t>12</a:t>
            </a:fld>
            <a:endParaRPr lang="en-US" altLang="en-US" smtClean="0">
              <a:solidFill>
                <a:srgbClr val="000000"/>
              </a:solidFill>
              <a:latin typeface="Arial" panose="020B0604020202020204" pitchFamily="34" charset="0"/>
            </a:endParaRPr>
          </a:p>
        </p:txBody>
      </p:sp>
    </p:spTree>
    <p:extLst>
      <p:ext uri="{BB962C8B-B14F-4D97-AF65-F5344CB8AC3E}">
        <p14:creationId xmlns:p14="http://schemas.microsoft.com/office/powerpoint/2010/main" val="4709291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a:xfrm>
            <a:off x="1371600" y="1143000"/>
            <a:ext cx="4114800" cy="3086100"/>
          </a:xfrm>
          <a:ln/>
        </p:spPr>
      </p:sp>
      <p:sp>
        <p:nvSpPr>
          <p:cNvPr id="51203" name="Notes Placeholder 2"/>
          <p:cNvSpPr>
            <a:spLocks noGrp="1"/>
          </p:cNvSpPr>
          <p:nvPr>
            <p:ph type="body" idx="1"/>
          </p:nvPr>
        </p:nvSpPr>
        <p:spPr>
          <a:noFill/>
        </p:spPr>
        <p:txBody>
          <a:bodyPr/>
          <a:lstStyle/>
          <a:p>
            <a:r>
              <a:rPr lang="en-US" altLang="en-US" smtClean="0">
                <a:latin typeface="Arial" panose="020B0604020202020204" pitchFamily="34" charset="0"/>
              </a:rPr>
              <a:t>Pregnancy not confirmed – needs a second pregnancy test at her next ASPIRE visit </a:t>
            </a:r>
            <a:r>
              <a:rPr lang="en-US" altLang="en-US" i="1" smtClean="0">
                <a:latin typeface="Arial" panose="020B0604020202020204" pitchFamily="34" charset="0"/>
              </a:rPr>
              <a:t>or</a:t>
            </a:r>
            <a:r>
              <a:rPr lang="en-US" altLang="en-US" smtClean="0">
                <a:latin typeface="Arial" panose="020B0604020202020204" pitchFamily="34" charset="0"/>
              </a:rPr>
              <a:t> needs to reach 60 days since last menses</a:t>
            </a:r>
          </a:p>
        </p:txBody>
      </p:sp>
      <p:sp>
        <p:nvSpPr>
          <p:cNvPr id="51204" name="Slide Number Placeholder 3"/>
          <p:cNvSpPr>
            <a:spLocks noGrp="1"/>
          </p:cNvSpPr>
          <p:nvPr>
            <p:ph type="sldNum" sz="quarter" idx="5"/>
          </p:nvPr>
        </p:nvSpPr>
        <p:spPr>
          <a:noFill/>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fld id="{1721CA79-81F2-443E-982D-FE804C540FF4}" type="slidenum">
              <a:rPr lang="en-US" altLang="en-US" smtClean="0">
                <a:solidFill>
                  <a:srgbClr val="000000"/>
                </a:solidFill>
                <a:latin typeface="Arial" panose="020B0604020202020204" pitchFamily="34" charset="0"/>
              </a:rPr>
              <a:pPr/>
              <a:t>13</a:t>
            </a:fld>
            <a:endParaRPr lang="en-US" altLang="en-US" smtClean="0">
              <a:solidFill>
                <a:srgbClr val="000000"/>
              </a:solidFill>
              <a:latin typeface="Arial" panose="020B0604020202020204" pitchFamily="34" charset="0"/>
            </a:endParaRPr>
          </a:p>
        </p:txBody>
      </p:sp>
    </p:spTree>
    <p:extLst>
      <p:ext uri="{BB962C8B-B14F-4D97-AF65-F5344CB8AC3E}">
        <p14:creationId xmlns:p14="http://schemas.microsoft.com/office/powerpoint/2010/main" val="21832726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a:xfrm>
            <a:off x="1371600" y="1143000"/>
            <a:ext cx="4114800" cy="3086100"/>
          </a:xfrm>
          <a:ln/>
        </p:spPr>
      </p:sp>
      <p:sp>
        <p:nvSpPr>
          <p:cNvPr id="53251" name="Notes Placeholder 2"/>
          <p:cNvSpPr>
            <a:spLocks noGrp="1"/>
          </p:cNvSpPr>
          <p:nvPr>
            <p:ph type="body" idx="1"/>
          </p:nvPr>
        </p:nvSpPr>
        <p:spPr>
          <a:noFill/>
        </p:spPr>
        <p:txBody>
          <a:bodyPr/>
          <a:lstStyle/>
          <a:p>
            <a:endParaRPr lang="en-US" altLang="en-US" smtClean="0">
              <a:latin typeface="Arial" panose="020B0604020202020204" pitchFamily="34" charset="0"/>
            </a:endParaRPr>
          </a:p>
        </p:txBody>
      </p:sp>
      <p:sp>
        <p:nvSpPr>
          <p:cNvPr id="53252" name="Slide Number Placeholder 3"/>
          <p:cNvSpPr>
            <a:spLocks noGrp="1"/>
          </p:cNvSpPr>
          <p:nvPr>
            <p:ph type="sldNum" sz="quarter" idx="5"/>
          </p:nvPr>
        </p:nvSpPr>
        <p:spPr>
          <a:noFill/>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fld id="{A54FA1C9-A60E-4E9F-8079-250F747AFBF5}" type="slidenum">
              <a:rPr lang="en-US" altLang="en-US" smtClean="0">
                <a:solidFill>
                  <a:srgbClr val="000000"/>
                </a:solidFill>
                <a:latin typeface="Arial" panose="020B0604020202020204" pitchFamily="34" charset="0"/>
              </a:rPr>
              <a:pPr/>
              <a:t>14</a:t>
            </a:fld>
            <a:endParaRPr lang="en-US" altLang="en-US" smtClean="0">
              <a:solidFill>
                <a:srgbClr val="000000"/>
              </a:solidFill>
              <a:latin typeface="Arial" panose="020B0604020202020204" pitchFamily="34" charset="0"/>
            </a:endParaRPr>
          </a:p>
        </p:txBody>
      </p:sp>
    </p:spTree>
    <p:extLst>
      <p:ext uri="{BB962C8B-B14F-4D97-AF65-F5344CB8AC3E}">
        <p14:creationId xmlns:p14="http://schemas.microsoft.com/office/powerpoint/2010/main" val="39412228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a:xfrm>
            <a:off x="1371600" y="1143000"/>
            <a:ext cx="4114800" cy="3086100"/>
          </a:xfrm>
          <a:ln/>
        </p:spPr>
      </p:sp>
      <p:sp>
        <p:nvSpPr>
          <p:cNvPr id="30723" name="Notes Placeholder 2"/>
          <p:cNvSpPr>
            <a:spLocks noGrp="1"/>
          </p:cNvSpPr>
          <p:nvPr>
            <p:ph type="body" idx="1"/>
          </p:nvPr>
        </p:nvSpPr>
        <p:spPr>
          <a:noFill/>
        </p:spPr>
        <p:txBody>
          <a:bodyPr/>
          <a:lstStyle/>
          <a:p>
            <a:endParaRPr lang="en-US" altLang="en-US" smtClean="0">
              <a:latin typeface="Arial" panose="020B0604020202020204" pitchFamily="34" charset="0"/>
            </a:endParaRPr>
          </a:p>
        </p:txBody>
      </p:sp>
      <p:sp>
        <p:nvSpPr>
          <p:cNvPr id="30724" name="Slide Number Placeholder 3"/>
          <p:cNvSpPr>
            <a:spLocks noGrp="1"/>
          </p:cNvSpPr>
          <p:nvPr>
            <p:ph type="sldNum" sz="quarter" idx="5"/>
          </p:nvPr>
        </p:nvSpPr>
        <p:spPr>
          <a:noFill/>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fld id="{2BAC572D-4514-405F-BA49-AB3E07AC81A8}" type="slidenum">
              <a:rPr lang="en-US" altLang="en-US" smtClean="0">
                <a:solidFill>
                  <a:srgbClr val="000000"/>
                </a:solidFill>
                <a:latin typeface="Arial" panose="020B0604020202020204" pitchFamily="34" charset="0"/>
              </a:rPr>
              <a:pPr/>
              <a:t>3</a:t>
            </a:fld>
            <a:endParaRPr lang="en-US" altLang="en-US" smtClean="0">
              <a:solidFill>
                <a:srgbClr val="000000"/>
              </a:solidFill>
              <a:latin typeface="Arial" panose="020B0604020202020204" pitchFamily="34" charset="0"/>
            </a:endParaRPr>
          </a:p>
        </p:txBody>
      </p:sp>
    </p:spTree>
    <p:extLst>
      <p:ext uri="{BB962C8B-B14F-4D97-AF65-F5344CB8AC3E}">
        <p14:creationId xmlns:p14="http://schemas.microsoft.com/office/powerpoint/2010/main" val="26265799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a:xfrm>
            <a:off x="1371600" y="1143000"/>
            <a:ext cx="4114800" cy="3086100"/>
          </a:xfrm>
          <a:ln/>
        </p:spPr>
      </p:sp>
      <p:sp>
        <p:nvSpPr>
          <p:cNvPr id="32771" name="Notes Placeholder 2"/>
          <p:cNvSpPr>
            <a:spLocks noGrp="1"/>
          </p:cNvSpPr>
          <p:nvPr>
            <p:ph type="body" idx="1"/>
          </p:nvPr>
        </p:nvSpPr>
        <p:spPr>
          <a:noFill/>
        </p:spPr>
        <p:txBody>
          <a:bodyPr/>
          <a:lstStyle/>
          <a:p>
            <a:r>
              <a:rPr lang="en-US" altLang="en-US" smtClean="0">
                <a:latin typeface="Arial" panose="020B0604020202020204" pitchFamily="34" charset="0"/>
              </a:rPr>
              <a:t>Bolded items (animated) will be touched on in this presentation.  Others will be covered in SCHARP’s training.</a:t>
            </a:r>
          </a:p>
          <a:p>
            <a:endParaRPr lang="en-US" altLang="en-US" smtClean="0">
              <a:latin typeface="Arial" panose="020B0604020202020204" pitchFamily="34" charset="0"/>
            </a:endParaRPr>
          </a:p>
          <a:p>
            <a:r>
              <a:rPr lang="en-US" altLang="en-US" smtClean="0">
                <a:latin typeface="Arial" panose="020B0604020202020204" pitchFamily="34" charset="0"/>
              </a:rPr>
              <a:t>Ultrasound exam may be performed at this visit if the participant is still pregnant or the site can ask for results if an US was recently done (or if the mother is no longer pregnant)? </a:t>
            </a:r>
          </a:p>
        </p:txBody>
      </p:sp>
      <p:sp>
        <p:nvSpPr>
          <p:cNvPr id="32772" name="Slide Number Placeholder 3"/>
          <p:cNvSpPr>
            <a:spLocks noGrp="1"/>
          </p:cNvSpPr>
          <p:nvPr>
            <p:ph type="sldNum" sz="quarter" idx="5"/>
          </p:nvPr>
        </p:nvSpPr>
        <p:spPr>
          <a:noFill/>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fld id="{C49AF485-D56C-4A94-ADBE-F168CCAD958B}" type="slidenum">
              <a:rPr lang="en-US" altLang="en-US" smtClean="0">
                <a:solidFill>
                  <a:srgbClr val="000000"/>
                </a:solidFill>
                <a:latin typeface="Arial" panose="020B0604020202020204" pitchFamily="34" charset="0"/>
              </a:rPr>
              <a:pPr/>
              <a:t>4</a:t>
            </a:fld>
            <a:endParaRPr lang="en-US" altLang="en-US" smtClean="0">
              <a:solidFill>
                <a:srgbClr val="000000"/>
              </a:solidFill>
              <a:latin typeface="Arial" panose="020B0604020202020204" pitchFamily="34" charset="0"/>
            </a:endParaRPr>
          </a:p>
        </p:txBody>
      </p:sp>
    </p:spTree>
    <p:extLst>
      <p:ext uri="{BB962C8B-B14F-4D97-AF65-F5344CB8AC3E}">
        <p14:creationId xmlns:p14="http://schemas.microsoft.com/office/powerpoint/2010/main" val="41230481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a:xfrm>
            <a:off x="1371600" y="1143000"/>
            <a:ext cx="4114800" cy="3086100"/>
          </a:xfrm>
          <a:ln/>
        </p:spPr>
      </p:sp>
      <p:sp>
        <p:nvSpPr>
          <p:cNvPr id="34819" name="Notes Placeholder 2"/>
          <p:cNvSpPr>
            <a:spLocks noGrp="1"/>
          </p:cNvSpPr>
          <p:nvPr>
            <p:ph type="body" idx="1"/>
          </p:nvPr>
        </p:nvSpPr>
        <p:spPr>
          <a:noFill/>
        </p:spPr>
        <p:txBody>
          <a:bodyPr/>
          <a:lstStyle/>
          <a:p>
            <a:endParaRPr lang="en-US" altLang="en-US" smtClean="0">
              <a:latin typeface="Arial" panose="020B0604020202020204" pitchFamily="34" charset="0"/>
            </a:endParaRPr>
          </a:p>
        </p:txBody>
      </p:sp>
      <p:sp>
        <p:nvSpPr>
          <p:cNvPr id="34820" name="Slide Number Placeholder 3"/>
          <p:cNvSpPr>
            <a:spLocks noGrp="1"/>
          </p:cNvSpPr>
          <p:nvPr>
            <p:ph type="sldNum" sz="quarter" idx="5"/>
          </p:nvPr>
        </p:nvSpPr>
        <p:spPr>
          <a:noFill/>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fld id="{5F482201-7D3F-4400-966D-D52C740D140E}" type="slidenum">
              <a:rPr lang="en-US" altLang="en-US" smtClean="0">
                <a:solidFill>
                  <a:srgbClr val="000000"/>
                </a:solidFill>
                <a:latin typeface="Arial" panose="020B0604020202020204" pitchFamily="34" charset="0"/>
              </a:rPr>
              <a:pPr/>
              <a:t>5</a:t>
            </a:fld>
            <a:endParaRPr lang="en-US" altLang="en-US" smtClean="0">
              <a:solidFill>
                <a:srgbClr val="000000"/>
              </a:solidFill>
              <a:latin typeface="Arial" panose="020B0604020202020204" pitchFamily="34" charset="0"/>
            </a:endParaRPr>
          </a:p>
        </p:txBody>
      </p:sp>
    </p:spTree>
    <p:extLst>
      <p:ext uri="{BB962C8B-B14F-4D97-AF65-F5344CB8AC3E}">
        <p14:creationId xmlns:p14="http://schemas.microsoft.com/office/powerpoint/2010/main" val="42324816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a:xfrm>
            <a:off x="1371600" y="1143000"/>
            <a:ext cx="4114800" cy="3086100"/>
          </a:xfrm>
          <a:ln/>
        </p:spPr>
      </p:sp>
      <p:sp>
        <p:nvSpPr>
          <p:cNvPr id="36867" name="Notes Placeholder 2"/>
          <p:cNvSpPr>
            <a:spLocks noGrp="1"/>
          </p:cNvSpPr>
          <p:nvPr>
            <p:ph type="body" idx="1"/>
          </p:nvPr>
        </p:nvSpPr>
        <p:spPr>
          <a:noFill/>
        </p:spPr>
        <p:txBody>
          <a:bodyPr/>
          <a:lstStyle/>
          <a:p>
            <a:endParaRPr lang="en-US" altLang="en-US" smtClean="0">
              <a:solidFill>
                <a:srgbClr val="FF0000"/>
              </a:solidFill>
              <a:latin typeface="Arial" panose="020B0604020202020204" pitchFamily="34" charset="0"/>
            </a:endParaRPr>
          </a:p>
        </p:txBody>
      </p:sp>
      <p:sp>
        <p:nvSpPr>
          <p:cNvPr id="36868" name="Slide Number Placeholder 3"/>
          <p:cNvSpPr>
            <a:spLocks noGrp="1"/>
          </p:cNvSpPr>
          <p:nvPr>
            <p:ph type="sldNum" sz="quarter" idx="5"/>
          </p:nvPr>
        </p:nvSpPr>
        <p:spPr>
          <a:noFill/>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fld id="{A1A99EDF-1CFD-4CED-9C68-B7C9956A75BC}" type="slidenum">
              <a:rPr lang="en-US" altLang="en-US" smtClean="0">
                <a:solidFill>
                  <a:srgbClr val="000000"/>
                </a:solidFill>
                <a:latin typeface="Arial" panose="020B0604020202020204" pitchFamily="34" charset="0"/>
              </a:rPr>
              <a:pPr/>
              <a:t>6</a:t>
            </a:fld>
            <a:endParaRPr lang="en-US" altLang="en-US" smtClean="0">
              <a:solidFill>
                <a:srgbClr val="000000"/>
              </a:solidFill>
              <a:latin typeface="Arial" panose="020B0604020202020204" pitchFamily="34" charset="0"/>
            </a:endParaRPr>
          </a:p>
        </p:txBody>
      </p:sp>
    </p:spTree>
    <p:extLst>
      <p:ext uri="{BB962C8B-B14F-4D97-AF65-F5344CB8AC3E}">
        <p14:creationId xmlns:p14="http://schemas.microsoft.com/office/powerpoint/2010/main" val="38728494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a:xfrm>
            <a:off x="1371600" y="1143000"/>
            <a:ext cx="4114800" cy="3086100"/>
          </a:xfrm>
          <a:ln/>
        </p:spPr>
      </p:sp>
      <p:sp>
        <p:nvSpPr>
          <p:cNvPr id="38915" name="Notes Placeholder 2"/>
          <p:cNvSpPr>
            <a:spLocks noGrp="1"/>
          </p:cNvSpPr>
          <p:nvPr>
            <p:ph type="body" idx="1"/>
          </p:nvPr>
        </p:nvSpPr>
        <p:spPr>
          <a:noFill/>
        </p:spPr>
        <p:txBody>
          <a:bodyPr/>
          <a:lstStyle/>
          <a:p>
            <a:endParaRPr lang="en-US" altLang="en-US" smtClean="0">
              <a:latin typeface="Arial" panose="020B0604020202020204" pitchFamily="34" charset="0"/>
            </a:endParaRPr>
          </a:p>
        </p:txBody>
      </p:sp>
      <p:sp>
        <p:nvSpPr>
          <p:cNvPr id="38916" name="Slide Number Placeholder 3"/>
          <p:cNvSpPr>
            <a:spLocks noGrp="1"/>
          </p:cNvSpPr>
          <p:nvPr>
            <p:ph type="sldNum" sz="quarter" idx="5"/>
          </p:nvPr>
        </p:nvSpPr>
        <p:spPr>
          <a:noFill/>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fld id="{67FDD6EF-7F32-4772-B5F4-742E12DD8CD7}" type="slidenum">
              <a:rPr lang="en-US" altLang="en-US" smtClean="0">
                <a:solidFill>
                  <a:srgbClr val="000000"/>
                </a:solidFill>
                <a:latin typeface="Arial" panose="020B0604020202020204" pitchFamily="34" charset="0"/>
              </a:rPr>
              <a:pPr/>
              <a:t>7</a:t>
            </a:fld>
            <a:endParaRPr lang="en-US" altLang="en-US" smtClean="0">
              <a:solidFill>
                <a:srgbClr val="000000"/>
              </a:solidFill>
              <a:latin typeface="Arial" panose="020B0604020202020204" pitchFamily="34" charset="0"/>
            </a:endParaRPr>
          </a:p>
        </p:txBody>
      </p:sp>
    </p:spTree>
    <p:extLst>
      <p:ext uri="{BB962C8B-B14F-4D97-AF65-F5344CB8AC3E}">
        <p14:creationId xmlns:p14="http://schemas.microsoft.com/office/powerpoint/2010/main" val="29354501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a:xfrm>
            <a:off x="1371600" y="1143000"/>
            <a:ext cx="4114800" cy="3086100"/>
          </a:xfrm>
          <a:ln/>
        </p:spPr>
      </p:sp>
      <p:sp>
        <p:nvSpPr>
          <p:cNvPr id="40963" name="Notes Placeholder 2"/>
          <p:cNvSpPr>
            <a:spLocks noGrp="1"/>
          </p:cNvSpPr>
          <p:nvPr>
            <p:ph type="body" idx="1"/>
          </p:nvPr>
        </p:nvSpPr>
        <p:spPr>
          <a:noFill/>
        </p:spPr>
        <p:txBody>
          <a:bodyPr/>
          <a:lstStyle/>
          <a:p>
            <a:endParaRPr lang="en-US" altLang="en-US" smtClean="0">
              <a:latin typeface="Arial" panose="020B0604020202020204" pitchFamily="34" charset="0"/>
            </a:endParaRPr>
          </a:p>
        </p:txBody>
      </p:sp>
      <p:sp>
        <p:nvSpPr>
          <p:cNvPr id="40964" name="Slide Number Placeholder 3"/>
          <p:cNvSpPr>
            <a:spLocks noGrp="1"/>
          </p:cNvSpPr>
          <p:nvPr>
            <p:ph type="sldNum" sz="quarter" idx="5"/>
          </p:nvPr>
        </p:nvSpPr>
        <p:spPr>
          <a:noFill/>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fld id="{2ABC068E-7629-4B84-ABF0-0400DB52D139}" type="slidenum">
              <a:rPr lang="en-US" altLang="en-US" smtClean="0">
                <a:solidFill>
                  <a:srgbClr val="000000"/>
                </a:solidFill>
                <a:latin typeface="Arial" panose="020B0604020202020204" pitchFamily="34" charset="0"/>
              </a:rPr>
              <a:pPr/>
              <a:t>8</a:t>
            </a:fld>
            <a:endParaRPr lang="en-US" altLang="en-US" smtClean="0">
              <a:solidFill>
                <a:srgbClr val="000000"/>
              </a:solidFill>
              <a:latin typeface="Arial" panose="020B0604020202020204" pitchFamily="34" charset="0"/>
            </a:endParaRPr>
          </a:p>
        </p:txBody>
      </p:sp>
    </p:spTree>
    <p:extLst>
      <p:ext uri="{BB962C8B-B14F-4D97-AF65-F5344CB8AC3E}">
        <p14:creationId xmlns:p14="http://schemas.microsoft.com/office/powerpoint/2010/main" val="41496411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fld id="{3FA82469-F42E-4CBD-AA1E-31B1E22B648C}" type="slidenum">
              <a:rPr lang="en-US" altLang="en-US" smtClean="0">
                <a:solidFill>
                  <a:srgbClr val="000000"/>
                </a:solidFill>
                <a:latin typeface="Arial" panose="020B0604020202020204" pitchFamily="34" charset="0"/>
              </a:rPr>
              <a:pPr/>
              <a:t>9</a:t>
            </a:fld>
            <a:endParaRPr lang="en-US" altLang="en-US" smtClean="0">
              <a:solidFill>
                <a:srgbClr val="000000"/>
              </a:solidFill>
              <a:latin typeface="Arial" panose="020B0604020202020204" pitchFamily="34" charset="0"/>
            </a:endParaRPr>
          </a:p>
        </p:txBody>
      </p:sp>
      <p:sp>
        <p:nvSpPr>
          <p:cNvPr id="43011" name="Rectangle 2"/>
          <p:cNvSpPr>
            <a:spLocks noGrp="1" noRot="1" noChangeAspect="1" noChangeArrowheads="1" noTextEdit="1"/>
          </p:cNvSpPr>
          <p:nvPr>
            <p:ph type="sldImg"/>
          </p:nvPr>
        </p:nvSpPr>
        <p:spPr>
          <a:xfrm>
            <a:off x="1371600" y="1143000"/>
            <a:ext cx="4114800" cy="3086100"/>
          </a:xfrm>
          <a:ln/>
        </p:spPr>
      </p:sp>
      <p:sp>
        <p:nvSpPr>
          <p:cNvPr id="43012" name="Rectangle 3"/>
          <p:cNvSpPr>
            <a:spLocks noGrp="1" noChangeArrowheads="1"/>
          </p:cNvSpPr>
          <p:nvPr>
            <p:ph type="body" idx="1"/>
          </p:nvPr>
        </p:nvSpPr>
        <p:spPr>
          <a:xfrm>
            <a:off x="698500" y="4413250"/>
            <a:ext cx="5613400" cy="4184650"/>
          </a:xfrm>
          <a:noFill/>
        </p:spPr>
        <p:txBody>
          <a:bodyPr/>
          <a:lstStyle/>
          <a:p>
            <a:pPr eaLnBrk="1" hangingPunct="1"/>
            <a:r>
              <a:rPr lang="en-US" altLang="en-US" smtClean="0">
                <a:latin typeface="Arial" panose="020B0604020202020204" pitchFamily="34" charset="0"/>
              </a:rPr>
              <a:t>DAIDS SOP for Essential Documents requires study sites to document screening and enrollment activity on screening and enrollment logs.  Logs for screening can be maintained separately from logs for enrollment or combined into one log.  This is a sample of one pulled from your SSP, section 4, on page 3.</a:t>
            </a:r>
          </a:p>
        </p:txBody>
      </p:sp>
    </p:spTree>
    <p:extLst>
      <p:ext uri="{BB962C8B-B14F-4D97-AF65-F5344CB8AC3E}">
        <p14:creationId xmlns:p14="http://schemas.microsoft.com/office/powerpoint/2010/main" val="23317973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a:xfrm>
            <a:off x="1371600" y="1143000"/>
            <a:ext cx="4114800" cy="3086100"/>
          </a:xfrm>
          <a:ln/>
        </p:spPr>
      </p:sp>
      <p:sp>
        <p:nvSpPr>
          <p:cNvPr id="45059" name="Notes Placeholder 2"/>
          <p:cNvSpPr>
            <a:spLocks noGrp="1"/>
          </p:cNvSpPr>
          <p:nvPr>
            <p:ph type="body" idx="1"/>
          </p:nvPr>
        </p:nvSpPr>
        <p:spPr>
          <a:noFill/>
        </p:spPr>
        <p:txBody>
          <a:bodyPr/>
          <a:lstStyle/>
          <a:p>
            <a:endParaRPr lang="en-US" altLang="en-US" smtClean="0">
              <a:latin typeface="Arial" panose="020B0604020202020204" pitchFamily="34" charset="0"/>
            </a:endParaRPr>
          </a:p>
        </p:txBody>
      </p:sp>
      <p:sp>
        <p:nvSpPr>
          <p:cNvPr id="45060" name="Slide Number Placeholder 3"/>
          <p:cNvSpPr>
            <a:spLocks noGrp="1"/>
          </p:cNvSpPr>
          <p:nvPr>
            <p:ph type="sldNum" sz="quarter" idx="5"/>
          </p:nvPr>
        </p:nvSpPr>
        <p:spPr>
          <a:noFill/>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fld id="{F939606B-F7D5-401A-B3B0-83A9AC9198EA}" type="slidenum">
              <a:rPr lang="en-US" altLang="en-US" smtClean="0">
                <a:solidFill>
                  <a:srgbClr val="000000"/>
                </a:solidFill>
                <a:latin typeface="Arial" panose="020B0604020202020204" pitchFamily="34" charset="0"/>
              </a:rPr>
              <a:pPr/>
              <a:t>10</a:t>
            </a:fld>
            <a:endParaRPr lang="en-US" altLang="en-US" smtClean="0">
              <a:solidFill>
                <a:srgbClr val="000000"/>
              </a:solidFill>
              <a:latin typeface="Arial" panose="020B0604020202020204" pitchFamily="34" charset="0"/>
            </a:endParaRPr>
          </a:p>
        </p:txBody>
      </p:sp>
    </p:spTree>
    <p:extLst>
      <p:ext uri="{BB962C8B-B14F-4D97-AF65-F5344CB8AC3E}">
        <p14:creationId xmlns:p14="http://schemas.microsoft.com/office/powerpoint/2010/main" val="17248335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auto">
          <a:xfrm>
            <a:off x="381000" y="990600"/>
            <a:ext cx="76200" cy="5105400"/>
          </a:xfrm>
          <a:prstGeom prst="rect">
            <a:avLst/>
          </a:prstGeom>
          <a:solidFill>
            <a:schemeClr val="bg2"/>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algn="ctr" fontAlgn="base">
              <a:spcBef>
                <a:spcPct val="0"/>
              </a:spcBef>
              <a:spcAft>
                <a:spcPct val="0"/>
              </a:spcAft>
              <a:defRPr/>
            </a:pPr>
            <a:endParaRPr lang="en-US" altLang="en-US" sz="2400" smtClean="0">
              <a:solidFill>
                <a:srgbClr val="000000"/>
              </a:solidFill>
            </a:endParaRPr>
          </a:p>
        </p:txBody>
      </p:sp>
      <p:grpSp>
        <p:nvGrpSpPr>
          <p:cNvPr id="5" name="Group 8"/>
          <p:cNvGrpSpPr>
            <a:grpSpLocks/>
          </p:cNvGrpSpPr>
          <p:nvPr/>
        </p:nvGrpSpPr>
        <p:grpSpPr bwMode="auto">
          <a:xfrm>
            <a:off x="381001" y="304800"/>
            <a:ext cx="8391525" cy="5791200"/>
            <a:chOff x="240" y="192"/>
            <a:chExt cx="5286" cy="3648"/>
          </a:xfrm>
        </p:grpSpPr>
        <p:sp>
          <p:nvSpPr>
            <p:cNvPr id="6" name="Rectangle 9"/>
            <p:cNvSpPr>
              <a:spLocks noChangeArrowheads="1"/>
            </p:cNvSpPr>
            <p:nvPr/>
          </p:nvSpPr>
          <p:spPr bwMode="auto">
            <a:xfrm flipV="1">
              <a:off x="5236" y="192"/>
              <a:ext cx="288" cy="288"/>
            </a:xfrm>
            <a:prstGeom prst="rect">
              <a:avLst/>
            </a:prstGeom>
            <a:solidFill>
              <a:schemeClr val="bg2"/>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wrap="none" anchor="ct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algn="ctr" fontAlgn="base">
                <a:spcBef>
                  <a:spcPct val="0"/>
                </a:spcBef>
                <a:spcAft>
                  <a:spcPct val="0"/>
                </a:spcAft>
                <a:defRPr/>
              </a:pPr>
              <a:endParaRPr lang="en-US" altLang="en-US" sz="2400" smtClean="0">
                <a:solidFill>
                  <a:srgbClr val="000000"/>
                </a:solidFill>
              </a:endParaRPr>
            </a:p>
          </p:txBody>
        </p:sp>
        <p:sp>
          <p:nvSpPr>
            <p:cNvPr id="7" name="Rectangle 10"/>
            <p:cNvSpPr>
              <a:spLocks noChangeArrowheads="1"/>
            </p:cNvSpPr>
            <p:nvPr/>
          </p:nvSpPr>
          <p:spPr bwMode="auto">
            <a:xfrm flipV="1">
              <a:off x="240" y="192"/>
              <a:ext cx="5004" cy="288"/>
            </a:xfrm>
            <a:prstGeom prst="rect">
              <a:avLst/>
            </a:prstGeom>
            <a:solidFill>
              <a:schemeClr val="accent2"/>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algn="ctr" fontAlgn="base">
                <a:spcBef>
                  <a:spcPct val="0"/>
                </a:spcBef>
                <a:spcAft>
                  <a:spcPct val="0"/>
                </a:spcAft>
                <a:defRPr/>
              </a:pPr>
              <a:endParaRPr lang="en-US" altLang="en-US" sz="2400" smtClean="0">
                <a:solidFill>
                  <a:srgbClr val="000000"/>
                </a:solidFill>
              </a:endParaRPr>
            </a:p>
          </p:txBody>
        </p:sp>
        <p:sp>
          <p:nvSpPr>
            <p:cNvPr id="8" name="Rectangle 11"/>
            <p:cNvSpPr>
              <a:spLocks noChangeArrowheads="1"/>
            </p:cNvSpPr>
            <p:nvPr/>
          </p:nvSpPr>
          <p:spPr bwMode="auto">
            <a:xfrm flipV="1">
              <a:off x="240" y="480"/>
              <a:ext cx="5004" cy="144"/>
            </a:xfrm>
            <a:prstGeom prst="rect">
              <a:avLst/>
            </a:prstGeom>
            <a:solidFill>
              <a:schemeClr val="bg2"/>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wrap="none" anchor="ct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algn="ctr" fontAlgn="base">
                <a:spcBef>
                  <a:spcPct val="0"/>
                </a:spcBef>
                <a:spcAft>
                  <a:spcPct val="0"/>
                </a:spcAft>
                <a:defRPr/>
              </a:pPr>
              <a:endParaRPr lang="en-US" altLang="en-US" sz="2400" smtClean="0">
                <a:solidFill>
                  <a:srgbClr val="000000"/>
                </a:solidFill>
              </a:endParaRPr>
            </a:p>
          </p:txBody>
        </p:sp>
        <p:sp>
          <p:nvSpPr>
            <p:cNvPr id="9" name="Rectangle 12"/>
            <p:cNvSpPr>
              <a:spLocks noChangeArrowheads="1"/>
            </p:cNvSpPr>
            <p:nvPr/>
          </p:nvSpPr>
          <p:spPr bwMode="auto">
            <a:xfrm flipV="1">
              <a:off x="5242" y="480"/>
              <a:ext cx="282" cy="144"/>
            </a:xfrm>
            <a:prstGeom prst="rect">
              <a:avLst/>
            </a:prstGeom>
            <a:solidFill>
              <a:schemeClr val="accent2"/>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algn="ctr" fontAlgn="base">
                <a:spcBef>
                  <a:spcPct val="0"/>
                </a:spcBef>
                <a:spcAft>
                  <a:spcPct val="0"/>
                </a:spcAft>
                <a:defRPr/>
              </a:pPr>
              <a:endParaRPr lang="en-US" altLang="en-US" sz="2400" smtClean="0">
                <a:solidFill>
                  <a:srgbClr val="000000"/>
                </a:solidFill>
              </a:endParaRPr>
            </a:p>
          </p:txBody>
        </p:sp>
        <p:sp>
          <p:nvSpPr>
            <p:cNvPr id="10" name="Line 13"/>
            <p:cNvSpPr>
              <a:spLocks noChangeShapeType="1"/>
            </p:cNvSpPr>
            <p:nvPr/>
          </p:nvSpPr>
          <p:spPr bwMode="auto">
            <a:xfrm flipH="1">
              <a:off x="480" y="2256"/>
              <a:ext cx="4848"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1800">
                <a:solidFill>
                  <a:srgbClr val="000000"/>
                </a:solidFill>
                <a:latin typeface="Times New Roman" panose="02020603050405020304" pitchFamily="18" charset="0"/>
              </a:endParaRPr>
            </a:p>
          </p:txBody>
        </p:sp>
        <p:sp>
          <p:nvSpPr>
            <p:cNvPr id="11" name="Rectangle 14"/>
            <p:cNvSpPr>
              <a:spLocks noChangeArrowheads="1"/>
            </p:cNvSpPr>
            <p:nvPr/>
          </p:nvSpPr>
          <p:spPr bwMode="auto">
            <a:xfrm>
              <a:off x="240" y="192"/>
              <a:ext cx="5286" cy="3648"/>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algn="ctr" fontAlgn="base">
                <a:spcBef>
                  <a:spcPct val="0"/>
                </a:spcBef>
                <a:spcAft>
                  <a:spcPct val="0"/>
                </a:spcAft>
                <a:defRPr/>
              </a:pPr>
              <a:endParaRPr lang="en-US" altLang="en-US" sz="2400" smtClean="0">
                <a:solidFill>
                  <a:srgbClr val="000000"/>
                </a:solidFill>
              </a:endParaRPr>
            </a:p>
          </p:txBody>
        </p:sp>
      </p:grpSp>
      <p:sp>
        <p:nvSpPr>
          <p:cNvPr id="757763" name="Rectangle 3"/>
          <p:cNvSpPr>
            <a:spLocks noGrp="1" noChangeArrowheads="1"/>
          </p:cNvSpPr>
          <p:nvPr>
            <p:ph type="ctrTitle"/>
          </p:nvPr>
        </p:nvSpPr>
        <p:spPr>
          <a:xfrm>
            <a:off x="762000" y="1371600"/>
            <a:ext cx="7696200" cy="2057400"/>
          </a:xfrm>
        </p:spPr>
        <p:txBody>
          <a:bodyPr/>
          <a:lstStyle>
            <a:lvl1pPr>
              <a:defRPr sz="5400"/>
            </a:lvl1pPr>
          </a:lstStyle>
          <a:p>
            <a:pPr lvl="0"/>
            <a:r>
              <a:rPr lang="en-US" noProof="0" smtClean="0"/>
              <a:t>Click to edit Master title style</a:t>
            </a:r>
          </a:p>
        </p:txBody>
      </p:sp>
      <p:sp>
        <p:nvSpPr>
          <p:cNvPr id="757764" name="Rectangle 4"/>
          <p:cNvSpPr>
            <a:spLocks noGrp="1" noChangeArrowheads="1"/>
          </p:cNvSpPr>
          <p:nvPr>
            <p:ph type="subTitle" idx="1"/>
          </p:nvPr>
        </p:nvSpPr>
        <p:spPr>
          <a:xfrm>
            <a:off x="762000" y="3765550"/>
            <a:ext cx="7696200" cy="2057400"/>
          </a:xfrm>
        </p:spPr>
        <p:txBody>
          <a:bodyPr/>
          <a:lstStyle>
            <a:lvl1pPr marL="0" indent="0">
              <a:buFont typeface="Wingdings" pitchFamily="2" charset="2"/>
              <a:buNone/>
              <a:defRPr sz="2800"/>
            </a:lvl1pPr>
          </a:lstStyle>
          <a:p>
            <a:pPr lvl="0"/>
            <a:r>
              <a:rPr lang="en-US" noProof="0" smtClean="0"/>
              <a:t>Click to edit Master subtitle style</a:t>
            </a:r>
          </a:p>
        </p:txBody>
      </p:sp>
      <p:sp>
        <p:nvSpPr>
          <p:cNvPr id="12" name="Rectangle 5"/>
          <p:cNvSpPr>
            <a:spLocks noGrp="1" noChangeArrowheads="1"/>
          </p:cNvSpPr>
          <p:nvPr>
            <p:ph type="dt" sz="half" idx="10"/>
          </p:nvPr>
        </p:nvSpPr>
        <p:spPr>
          <a:xfrm>
            <a:off x="457200" y="6248400"/>
            <a:ext cx="2133600" cy="457200"/>
          </a:xfrm>
        </p:spPr>
        <p:txBody>
          <a:bodyPr/>
          <a:lstStyle>
            <a:lvl1pPr>
              <a:defRPr/>
            </a:lvl1pPr>
          </a:lstStyle>
          <a:p>
            <a:pPr>
              <a:defRPr/>
            </a:pPr>
            <a:endParaRPr lang="en-US">
              <a:solidFill>
                <a:srgbClr val="000000"/>
              </a:solidFill>
            </a:endParaRPr>
          </a:p>
        </p:txBody>
      </p:sp>
      <p:sp>
        <p:nvSpPr>
          <p:cNvPr id="13" name="Rectangle 6"/>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14" name="Rectangle 7"/>
          <p:cNvSpPr>
            <a:spLocks noGrp="1" noChangeArrowheads="1"/>
          </p:cNvSpPr>
          <p:nvPr>
            <p:ph type="sldNum" sz="quarter" idx="12"/>
          </p:nvPr>
        </p:nvSpPr>
        <p:spPr>
          <a:xfrm>
            <a:off x="6553200" y="6248400"/>
            <a:ext cx="2133600" cy="457200"/>
          </a:xfrm>
        </p:spPr>
        <p:txBody>
          <a:bodyPr/>
          <a:lstStyle>
            <a:lvl1pPr>
              <a:defRPr b="1"/>
            </a:lvl1pPr>
          </a:lstStyle>
          <a:p>
            <a:pPr>
              <a:defRPr/>
            </a:pPr>
            <a:fld id="{B5751065-BD55-4CFD-9557-025FDB359374}"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1149050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447D5C5-D628-47FF-9CA6-2F7D0C49C497}"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4879769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533402"/>
            <a:ext cx="2057400" cy="5597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533402"/>
            <a:ext cx="6019800" cy="5597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7AEC41C-46ED-4770-959D-A2FFB5E86F90}"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1576278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828801"/>
            <a:ext cx="8229600" cy="4302125"/>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095F5C1-1FCB-4F44-B60B-2ADA8E235130}"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4438834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FCAEEA4-480C-46BF-85AD-EBC727DFED49}"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4451901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3C4181B-A79A-4F7B-AE1C-F71A664152DE}"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8274260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828801"/>
            <a:ext cx="4038600" cy="43021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828801"/>
            <a:ext cx="4038600" cy="43021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BFED419-84A3-46A0-9073-FBAD35DDEDBB}"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7840208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E4638ECF-FAAA-4F1C-9A9C-470F3A079B9A}"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5550393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1B5E50E3-EEF6-4BAD-BF36-BB73EAB373AF}"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5038075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E4572756-39E6-4C6A-AC95-C0122AE4F3DE}"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3542265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6480BFF-50C8-4A8C-8BD1-F0B42152ADF7}"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2764429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BC8445E-0807-4F22-8A7E-8BC341783B3A}"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7346352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57200" y="533400"/>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US" altLang="en-US" smtClean="0"/>
              <a:t>Click to edit Master title style</a:t>
            </a:r>
          </a:p>
        </p:txBody>
      </p:sp>
      <p:sp>
        <p:nvSpPr>
          <p:cNvPr id="2051" name="Rectangle 3"/>
          <p:cNvSpPr>
            <a:spLocks noGrp="1" noChangeArrowheads="1"/>
          </p:cNvSpPr>
          <p:nvPr>
            <p:ph type="body" idx="1"/>
          </p:nvPr>
        </p:nvSpPr>
        <p:spPr bwMode="auto">
          <a:xfrm>
            <a:off x="457200" y="1828801"/>
            <a:ext cx="8229600" cy="4302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756740" name="Rectangle 4"/>
          <p:cNvSpPr>
            <a:spLocks noGrp="1" noChangeArrowheads="1"/>
          </p:cNvSpPr>
          <p:nvPr>
            <p:ph type="dt" sz="half" idx="2"/>
          </p:nvPr>
        </p:nvSpPr>
        <p:spPr bwMode="auto">
          <a:xfrm>
            <a:off x="457200" y="6248400"/>
            <a:ext cx="1676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000">
                <a:latin typeface="+mn-lt"/>
              </a:defRPr>
            </a:lvl1pPr>
          </a:lstStyle>
          <a:p>
            <a:pPr fontAlgn="base">
              <a:spcBef>
                <a:spcPct val="0"/>
              </a:spcBef>
              <a:spcAft>
                <a:spcPct val="0"/>
              </a:spcAft>
              <a:defRPr/>
            </a:pPr>
            <a:endParaRPr lang="en-US">
              <a:solidFill>
                <a:srgbClr val="000000"/>
              </a:solidFill>
            </a:endParaRPr>
          </a:p>
        </p:txBody>
      </p:sp>
      <p:sp>
        <p:nvSpPr>
          <p:cNvPr id="756741"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000">
                <a:latin typeface="+mn-lt"/>
              </a:defRPr>
            </a:lvl1pPr>
          </a:lstStyle>
          <a:p>
            <a:pPr fontAlgn="base">
              <a:spcBef>
                <a:spcPct val="0"/>
              </a:spcBef>
              <a:spcAft>
                <a:spcPct val="0"/>
              </a:spcAft>
              <a:defRPr/>
            </a:pPr>
            <a:endParaRPr lang="en-US">
              <a:solidFill>
                <a:srgbClr val="000000"/>
              </a:solidFill>
            </a:endParaRPr>
          </a:p>
        </p:txBody>
      </p:sp>
      <p:sp>
        <p:nvSpPr>
          <p:cNvPr id="756742" name="Rectangle 6"/>
          <p:cNvSpPr>
            <a:spLocks noGrp="1" noChangeArrowheads="1"/>
          </p:cNvSpPr>
          <p:nvPr>
            <p:ph type="sldNum" sz="quarter" idx="4"/>
          </p:nvPr>
        </p:nvSpPr>
        <p:spPr bwMode="auto">
          <a:xfrm>
            <a:off x="6781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000">
                <a:latin typeface="Arial" panose="020B0604020202020204" pitchFamily="34" charset="0"/>
              </a:defRPr>
            </a:lvl1pPr>
          </a:lstStyle>
          <a:p>
            <a:pPr fontAlgn="base">
              <a:spcBef>
                <a:spcPct val="0"/>
              </a:spcBef>
              <a:spcAft>
                <a:spcPct val="0"/>
              </a:spcAft>
              <a:defRPr/>
            </a:pPr>
            <a:fld id="{57A3E205-7435-447B-8AC6-F593153DCF2E}" type="slidenum">
              <a:rPr lang="en-US" altLang="en-US">
                <a:solidFill>
                  <a:srgbClr val="000000"/>
                </a:solidFill>
              </a:rPr>
              <a:pPr fontAlgn="base">
                <a:spcBef>
                  <a:spcPct val="0"/>
                </a:spcBef>
                <a:spcAft>
                  <a:spcPct val="0"/>
                </a:spcAft>
                <a:defRPr/>
              </a:pPr>
              <a:t>‹#›</a:t>
            </a:fld>
            <a:endParaRPr lang="en-US" altLang="en-US">
              <a:solidFill>
                <a:srgbClr val="000000"/>
              </a:solidFill>
            </a:endParaRPr>
          </a:p>
        </p:txBody>
      </p:sp>
      <p:grpSp>
        <p:nvGrpSpPr>
          <p:cNvPr id="2055" name="Group 7"/>
          <p:cNvGrpSpPr>
            <a:grpSpLocks/>
          </p:cNvGrpSpPr>
          <p:nvPr/>
        </p:nvGrpSpPr>
        <p:grpSpPr bwMode="auto">
          <a:xfrm>
            <a:off x="279400" y="152400"/>
            <a:ext cx="8686800" cy="1295400"/>
            <a:chOff x="176" y="96"/>
            <a:chExt cx="5472" cy="1008"/>
          </a:xfrm>
        </p:grpSpPr>
        <p:sp>
          <p:nvSpPr>
            <p:cNvPr id="2056" name="Line 8"/>
            <p:cNvSpPr>
              <a:spLocks noChangeShapeType="1"/>
            </p:cNvSpPr>
            <p:nvPr/>
          </p:nvSpPr>
          <p:spPr bwMode="auto">
            <a:xfrm flipH="1">
              <a:off x="288" y="1104"/>
              <a:ext cx="5232"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1800">
                <a:solidFill>
                  <a:srgbClr val="000000"/>
                </a:solidFill>
                <a:latin typeface="Times New Roman" panose="02020603050405020304" pitchFamily="18" charset="0"/>
              </a:endParaRPr>
            </a:p>
          </p:txBody>
        </p:sp>
        <p:sp>
          <p:nvSpPr>
            <p:cNvPr id="2057" name="Rectangle 9"/>
            <p:cNvSpPr>
              <a:spLocks noChangeArrowheads="1"/>
            </p:cNvSpPr>
            <p:nvPr/>
          </p:nvSpPr>
          <p:spPr bwMode="auto">
            <a:xfrm>
              <a:off x="5504" y="96"/>
              <a:ext cx="144" cy="145"/>
            </a:xfrm>
            <a:prstGeom prst="rect">
              <a:avLst/>
            </a:prstGeom>
            <a:solidFill>
              <a:schemeClr val="bg2"/>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algn="ctr" fontAlgn="base">
                <a:spcBef>
                  <a:spcPct val="0"/>
                </a:spcBef>
                <a:spcAft>
                  <a:spcPct val="0"/>
                </a:spcAft>
                <a:defRPr/>
              </a:pPr>
              <a:endParaRPr lang="en-US" altLang="en-US" sz="2400" smtClean="0">
                <a:solidFill>
                  <a:srgbClr val="000000"/>
                </a:solidFill>
                <a:latin typeface="Arial" charset="0"/>
              </a:endParaRPr>
            </a:p>
          </p:txBody>
        </p:sp>
        <p:sp>
          <p:nvSpPr>
            <p:cNvPr id="2058" name="Rectangle 10"/>
            <p:cNvSpPr>
              <a:spLocks noChangeArrowheads="1"/>
            </p:cNvSpPr>
            <p:nvPr/>
          </p:nvSpPr>
          <p:spPr bwMode="auto">
            <a:xfrm>
              <a:off x="176" y="96"/>
              <a:ext cx="5326" cy="145"/>
            </a:xfrm>
            <a:prstGeom prst="rect">
              <a:avLst/>
            </a:prstGeom>
            <a:solidFill>
              <a:schemeClr val="accent2"/>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algn="ctr" fontAlgn="base">
                <a:spcBef>
                  <a:spcPct val="0"/>
                </a:spcBef>
                <a:spcAft>
                  <a:spcPct val="0"/>
                </a:spcAft>
                <a:defRPr/>
              </a:pPr>
              <a:endParaRPr lang="en-US" altLang="en-US" sz="2400" smtClean="0">
                <a:solidFill>
                  <a:srgbClr val="000000"/>
                </a:solidFill>
                <a:latin typeface="Arial" charset="0"/>
              </a:endParaRPr>
            </a:p>
          </p:txBody>
        </p:sp>
        <p:sp>
          <p:nvSpPr>
            <p:cNvPr id="2059" name="Rectangle 11"/>
            <p:cNvSpPr>
              <a:spLocks noChangeArrowheads="1"/>
            </p:cNvSpPr>
            <p:nvPr/>
          </p:nvSpPr>
          <p:spPr bwMode="auto">
            <a:xfrm>
              <a:off x="176" y="241"/>
              <a:ext cx="5326" cy="89"/>
            </a:xfrm>
            <a:prstGeom prst="rect">
              <a:avLst/>
            </a:prstGeom>
            <a:solidFill>
              <a:schemeClr val="bg2"/>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algn="ctr" fontAlgn="base">
                <a:spcBef>
                  <a:spcPct val="0"/>
                </a:spcBef>
                <a:spcAft>
                  <a:spcPct val="0"/>
                </a:spcAft>
                <a:defRPr/>
              </a:pPr>
              <a:endParaRPr lang="en-US" altLang="en-US" sz="2400" smtClean="0">
                <a:solidFill>
                  <a:srgbClr val="000000"/>
                </a:solidFill>
                <a:latin typeface="Arial" charset="0"/>
              </a:endParaRPr>
            </a:p>
          </p:txBody>
        </p:sp>
        <p:sp>
          <p:nvSpPr>
            <p:cNvPr id="2060" name="Rectangle 12"/>
            <p:cNvSpPr>
              <a:spLocks noChangeArrowheads="1"/>
            </p:cNvSpPr>
            <p:nvPr/>
          </p:nvSpPr>
          <p:spPr bwMode="auto">
            <a:xfrm>
              <a:off x="5504" y="241"/>
              <a:ext cx="144" cy="86"/>
            </a:xfrm>
            <a:prstGeom prst="rect">
              <a:avLst/>
            </a:prstGeom>
            <a:solidFill>
              <a:schemeClr val="accent2"/>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algn="ctr" fontAlgn="base">
                <a:spcBef>
                  <a:spcPct val="0"/>
                </a:spcBef>
                <a:spcAft>
                  <a:spcPct val="0"/>
                </a:spcAft>
                <a:defRPr/>
              </a:pPr>
              <a:endParaRPr lang="en-US" altLang="en-US" sz="2400" smtClean="0">
                <a:solidFill>
                  <a:srgbClr val="000000"/>
                </a:solidFill>
                <a:latin typeface="Arial" charset="0"/>
              </a:endParaRPr>
            </a:p>
          </p:txBody>
        </p:sp>
      </p:grpSp>
    </p:spTree>
    <p:extLst>
      <p:ext uri="{BB962C8B-B14F-4D97-AF65-F5344CB8AC3E}">
        <p14:creationId xmlns:p14="http://schemas.microsoft.com/office/powerpoint/2010/main" val="412594763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iming>
    <p:tnLst>
      <p:par>
        <p:cTn id="1" dur="indefinite" restart="never" nodeType="tmRoot"/>
      </p:par>
    </p:tnLst>
  </p:timing>
  <p:txStyles>
    <p:title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Arial" charset="0"/>
        </a:defRPr>
      </a:lvl2pPr>
      <a:lvl3pPr algn="l" rtl="0" eaLnBrk="0" fontAlgn="base" hangingPunct="0">
        <a:spcBef>
          <a:spcPct val="0"/>
        </a:spcBef>
        <a:spcAft>
          <a:spcPct val="0"/>
        </a:spcAft>
        <a:defRPr sz="4400">
          <a:solidFill>
            <a:schemeClr val="tx2"/>
          </a:solidFill>
          <a:latin typeface="Arial" charset="0"/>
        </a:defRPr>
      </a:lvl3pPr>
      <a:lvl4pPr algn="l" rtl="0" eaLnBrk="0" fontAlgn="base" hangingPunct="0">
        <a:spcBef>
          <a:spcPct val="0"/>
        </a:spcBef>
        <a:spcAft>
          <a:spcPct val="0"/>
        </a:spcAft>
        <a:defRPr sz="4400">
          <a:solidFill>
            <a:schemeClr val="tx2"/>
          </a:solidFill>
          <a:latin typeface="Arial" charset="0"/>
        </a:defRPr>
      </a:lvl4pPr>
      <a:lvl5pPr algn="l" rtl="0" eaLnBrk="0" fontAlgn="base" hangingPunct="0">
        <a:spcBef>
          <a:spcPct val="0"/>
        </a:spcBef>
        <a:spcAft>
          <a:spcPct val="0"/>
        </a:spcAft>
        <a:defRPr sz="4400">
          <a:solidFill>
            <a:schemeClr val="tx2"/>
          </a:solidFill>
          <a:latin typeface="Arial" charset="0"/>
        </a:defRPr>
      </a:lvl5pPr>
      <a:lvl6pPr marL="457200" algn="l" rtl="0" fontAlgn="base">
        <a:spcBef>
          <a:spcPct val="0"/>
        </a:spcBef>
        <a:spcAft>
          <a:spcPct val="0"/>
        </a:spcAft>
        <a:defRPr sz="4400">
          <a:solidFill>
            <a:schemeClr val="tx2"/>
          </a:solidFill>
          <a:latin typeface="Arial" charset="0"/>
        </a:defRPr>
      </a:lvl6pPr>
      <a:lvl7pPr marL="914400" algn="l" rtl="0" fontAlgn="base">
        <a:spcBef>
          <a:spcPct val="0"/>
        </a:spcBef>
        <a:spcAft>
          <a:spcPct val="0"/>
        </a:spcAft>
        <a:defRPr sz="4400">
          <a:solidFill>
            <a:schemeClr val="tx2"/>
          </a:solidFill>
          <a:latin typeface="Arial" charset="0"/>
        </a:defRPr>
      </a:lvl7pPr>
      <a:lvl8pPr marL="1371600" algn="l" rtl="0" fontAlgn="base">
        <a:spcBef>
          <a:spcPct val="0"/>
        </a:spcBef>
        <a:spcAft>
          <a:spcPct val="0"/>
        </a:spcAft>
        <a:defRPr sz="4400">
          <a:solidFill>
            <a:schemeClr val="tx2"/>
          </a:solidFill>
          <a:latin typeface="Arial" charset="0"/>
        </a:defRPr>
      </a:lvl8pPr>
      <a:lvl9pPr marL="1828800" algn="l" rtl="0" fontAlgn="base">
        <a:spcBef>
          <a:spcPct val="0"/>
        </a:spcBef>
        <a:spcAft>
          <a:spcPct val="0"/>
        </a:spcAft>
        <a:defRPr sz="4400">
          <a:solidFill>
            <a:schemeClr val="tx2"/>
          </a:solidFill>
          <a:latin typeface="Arial" charset="0"/>
        </a:defRPr>
      </a:lvl9pPr>
    </p:titleStyle>
    <p:bodyStyle>
      <a:lvl1pPr marL="469900" indent="-469900" algn="l" rtl="0" eaLnBrk="0" fontAlgn="base" hangingPunct="0">
        <a:spcBef>
          <a:spcPct val="20000"/>
        </a:spcBef>
        <a:spcAft>
          <a:spcPct val="0"/>
        </a:spcAft>
        <a:buClr>
          <a:schemeClr val="bg2"/>
        </a:buClr>
        <a:buSzPct val="70000"/>
        <a:buFont typeface="Wingdings" panose="05000000000000000000" pitchFamily="2" charset="2"/>
        <a:buChar char="o"/>
        <a:defRPr sz="3200">
          <a:solidFill>
            <a:schemeClr val="tx1"/>
          </a:solidFill>
          <a:latin typeface="+mn-lt"/>
          <a:ea typeface="+mn-ea"/>
          <a:cs typeface="+mn-cs"/>
        </a:defRPr>
      </a:lvl1pPr>
      <a:lvl2pPr marL="908050" indent="-436563" algn="l" rtl="0" eaLnBrk="0" fontAlgn="base" hangingPunct="0">
        <a:spcBef>
          <a:spcPct val="20000"/>
        </a:spcBef>
        <a:spcAft>
          <a:spcPct val="0"/>
        </a:spcAft>
        <a:buClr>
          <a:schemeClr val="accent2"/>
        </a:buClr>
        <a:buSzPct val="75000"/>
        <a:buFont typeface="Wingdings" panose="05000000000000000000" pitchFamily="2" charset="2"/>
        <a:buChar char="n"/>
        <a:defRPr sz="2800">
          <a:solidFill>
            <a:schemeClr val="tx1"/>
          </a:solidFill>
          <a:latin typeface="+mn-lt"/>
        </a:defRPr>
      </a:lvl2pPr>
      <a:lvl3pPr marL="1377950" indent="-468313" algn="l" rtl="0" eaLnBrk="0" fontAlgn="base" hangingPunct="0">
        <a:spcBef>
          <a:spcPct val="20000"/>
        </a:spcBef>
        <a:spcAft>
          <a:spcPct val="0"/>
        </a:spcAft>
        <a:buClr>
          <a:schemeClr val="bg2"/>
        </a:buClr>
        <a:buSzPct val="65000"/>
        <a:buFont typeface="Wingdings" panose="05000000000000000000" pitchFamily="2" charset="2"/>
        <a:buChar char="o"/>
        <a:defRPr sz="2400">
          <a:solidFill>
            <a:schemeClr val="tx1"/>
          </a:solidFill>
          <a:latin typeface="+mn-lt"/>
        </a:defRPr>
      </a:lvl3pPr>
      <a:lvl4pPr marL="1827213" indent="-438150" algn="l" rtl="0" eaLnBrk="0" fontAlgn="base" hangingPunct="0">
        <a:spcBef>
          <a:spcPct val="20000"/>
        </a:spcBef>
        <a:spcAft>
          <a:spcPct val="0"/>
        </a:spcAft>
        <a:buClr>
          <a:schemeClr val="accent2"/>
        </a:buClr>
        <a:buSzPct val="75000"/>
        <a:buFont typeface="Wingdings" panose="05000000000000000000" pitchFamily="2" charset="2"/>
        <a:buChar char="n"/>
        <a:defRPr sz="2000">
          <a:solidFill>
            <a:schemeClr val="tx1"/>
          </a:solidFill>
          <a:latin typeface="+mn-lt"/>
        </a:defRPr>
      </a:lvl4pPr>
      <a:lvl5pPr marL="2297113" indent="-468313" algn="l" rtl="0" eaLnBrk="0" fontAlgn="base" hangingPunct="0">
        <a:spcBef>
          <a:spcPct val="20000"/>
        </a:spcBef>
        <a:spcAft>
          <a:spcPct val="0"/>
        </a:spcAft>
        <a:buClr>
          <a:schemeClr val="accent1"/>
        </a:buClr>
        <a:buSzPct val="50000"/>
        <a:buFont typeface="Wingdings" panose="05000000000000000000" pitchFamily="2" charset="2"/>
        <a:buChar char="o"/>
        <a:defRPr sz="2000">
          <a:solidFill>
            <a:schemeClr val="tx1"/>
          </a:solidFill>
          <a:latin typeface="+mn-lt"/>
        </a:defRPr>
      </a:lvl5pPr>
      <a:lvl6pPr marL="2754313" indent="-468313" algn="l" rtl="0" fontAlgn="base">
        <a:spcBef>
          <a:spcPct val="20000"/>
        </a:spcBef>
        <a:spcAft>
          <a:spcPct val="0"/>
        </a:spcAft>
        <a:buClr>
          <a:schemeClr val="accent1"/>
        </a:buClr>
        <a:buSzPct val="50000"/>
        <a:buFont typeface="Wingdings" pitchFamily="2" charset="2"/>
        <a:buChar char="o"/>
        <a:defRPr sz="2000">
          <a:solidFill>
            <a:schemeClr val="tx1"/>
          </a:solidFill>
          <a:latin typeface="+mn-lt"/>
        </a:defRPr>
      </a:lvl6pPr>
      <a:lvl7pPr marL="3211513" indent="-468313" algn="l" rtl="0" fontAlgn="base">
        <a:spcBef>
          <a:spcPct val="20000"/>
        </a:spcBef>
        <a:spcAft>
          <a:spcPct val="0"/>
        </a:spcAft>
        <a:buClr>
          <a:schemeClr val="accent1"/>
        </a:buClr>
        <a:buSzPct val="50000"/>
        <a:buFont typeface="Wingdings" pitchFamily="2" charset="2"/>
        <a:buChar char="o"/>
        <a:defRPr sz="2000">
          <a:solidFill>
            <a:schemeClr val="tx1"/>
          </a:solidFill>
          <a:latin typeface="+mn-lt"/>
        </a:defRPr>
      </a:lvl7pPr>
      <a:lvl8pPr marL="3668713" indent="-468313" algn="l" rtl="0" fontAlgn="base">
        <a:spcBef>
          <a:spcPct val="20000"/>
        </a:spcBef>
        <a:spcAft>
          <a:spcPct val="0"/>
        </a:spcAft>
        <a:buClr>
          <a:schemeClr val="accent1"/>
        </a:buClr>
        <a:buSzPct val="50000"/>
        <a:buFont typeface="Wingdings" pitchFamily="2" charset="2"/>
        <a:buChar char="o"/>
        <a:defRPr sz="2000">
          <a:solidFill>
            <a:schemeClr val="tx1"/>
          </a:solidFill>
          <a:latin typeface="+mn-lt"/>
        </a:defRPr>
      </a:lvl8pPr>
      <a:lvl9pPr marL="4125913" indent="-468313" algn="l" rtl="0" fontAlgn="base">
        <a:spcBef>
          <a:spcPct val="20000"/>
        </a:spcBef>
        <a:spcAft>
          <a:spcPct val="0"/>
        </a:spcAft>
        <a:buClr>
          <a:schemeClr val="accent1"/>
        </a:buClr>
        <a:buSzPct val="50000"/>
        <a:buFont typeface="Wingdings" pitchFamily="2" charset="2"/>
        <a:buChar char="o"/>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hyperlink" Target="http://www.google.com/url?sa=i&amp;rct=j&amp;q=&amp;esrc=s&amp;frm=1&amp;source=images&amp;cd=&amp;cad=rja&amp;docid=Ok_upsDYuzSuBM&amp;tbnid=z6iKLWoUIGoO-M:&amp;ved=0CAUQjRw&amp;url=http://bouncelife.ca/is-it-safe-to-exercise-while-pregnant-video/&amp;ei=UVFYUtvjFYne9AT-9YDYDw&amp;bvm=bv.53899372,d.eWU&amp;psig=AFQjCNFBh8082imAguMwVK_a42Sd9V0R3w&amp;ust=1381606074179734" TargetMode="Externa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2.png"/><Relationship Id="rId4"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audio" Target="../media/media11.m4a"/><Relationship Id="rId7" Type="http://schemas.openxmlformats.org/officeDocument/2006/relationships/image" Target="../media/image6.png"/><Relationship Id="rId2" Type="http://schemas.microsoft.com/office/2007/relationships/media" Target="../media/media11.m4a"/><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notesSlide" Target="../notesSlides/notesSlide10.xml"/><Relationship Id="rId4" Type="http://schemas.openxmlformats.org/officeDocument/2006/relationships/slideLayout" Target="../slideLayouts/slideLayout12.xml"/><Relationship Id="rId9"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2.png"/><Relationship Id="rId4"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3" Type="http://schemas.openxmlformats.org/officeDocument/2006/relationships/audio" Target="../media/media13.m4a"/><Relationship Id="rId2" Type="http://schemas.microsoft.com/office/2007/relationships/media" Target="../media/media13.m4a"/><Relationship Id="rId1" Type="http://schemas.openxmlformats.org/officeDocument/2006/relationships/tags" Target="../tags/tag2.xml"/><Relationship Id="rId6" Type="http://schemas.openxmlformats.org/officeDocument/2006/relationships/image" Target="../media/image2.png"/><Relationship Id="rId5" Type="http://schemas.openxmlformats.org/officeDocument/2006/relationships/notesSlide" Target="../notesSlides/notesSlide12.xml"/><Relationship Id="rId4"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2.png"/><Relationship Id="rId4"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3" Type="http://schemas.openxmlformats.org/officeDocument/2006/relationships/audio" Target="../media/media15.m4a"/><Relationship Id="rId2" Type="http://schemas.microsoft.com/office/2007/relationships/media" Target="../media/media15.m4a"/><Relationship Id="rId1" Type="http://schemas.openxmlformats.org/officeDocument/2006/relationships/tags" Target="../tags/tag3.xml"/><Relationship Id="rId5" Type="http://schemas.openxmlformats.org/officeDocument/2006/relationships/image" Target="../media/image2.png"/><Relationship Id="rId4"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2.png"/><Relationship Id="rId4" Type="http://schemas.openxmlformats.org/officeDocument/2006/relationships/notesSlide" Target="../notesSlides/notesSlide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2.png"/><Relationship Id="rId4"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3" Type="http://schemas.openxmlformats.org/officeDocument/2006/relationships/audio" Target="../media/media4.m4a"/><Relationship Id="rId2" Type="http://schemas.microsoft.com/office/2007/relationships/media" Target="../media/media4.m4a"/><Relationship Id="rId1" Type="http://schemas.openxmlformats.org/officeDocument/2006/relationships/tags" Target="../tags/tag1.xml"/><Relationship Id="rId6" Type="http://schemas.openxmlformats.org/officeDocument/2006/relationships/image" Target="../media/image2.png"/><Relationship Id="rId5" Type="http://schemas.openxmlformats.org/officeDocument/2006/relationships/notesSlide" Target="../notesSlides/notesSlide3.xml"/><Relationship Id="rId4"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2.png"/><Relationship Id="rId5" Type="http://schemas.openxmlformats.org/officeDocument/2006/relationships/image" Target="../media/image3.png"/><Relationship Id="rId4"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2.png"/><Relationship Id="rId5" Type="http://schemas.openxmlformats.org/officeDocument/2006/relationships/image" Target="../media/image4.png"/><Relationship Id="rId4"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2.png"/><Relationship Id="rId4"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2.png"/><Relationship Id="rId5" Type="http://schemas.openxmlformats.org/officeDocument/2006/relationships/image" Target="../media/image5.jpeg"/><Relationship Id="rId4"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2.png"/><Relationship Id="rId5" Type="http://schemas.openxmlformats.org/officeDocument/2006/relationships/image" Target="../media/image5.jpeg"/><Relationship Id="rId4"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a:xfrm>
            <a:off x="1143000" y="1524000"/>
            <a:ext cx="8229600" cy="1143000"/>
          </a:xfrm>
        </p:spPr>
        <p:txBody>
          <a:bodyPr/>
          <a:lstStyle/>
          <a:p>
            <a:r>
              <a:rPr lang="en-US" altLang="en-US" sz="3600"/>
              <a:t>Screening and Enrollment: </a:t>
            </a:r>
            <a:r>
              <a:rPr lang="en-US" altLang="en-US" sz="3600">
                <a:solidFill>
                  <a:schemeClr val="tx1"/>
                </a:solidFill>
              </a:rPr>
              <a:t>Women</a:t>
            </a:r>
          </a:p>
        </p:txBody>
      </p:sp>
      <p:pic>
        <p:nvPicPr>
          <p:cNvPr id="26627" name="Picture 2" descr="http://bouncelife.ca/wp-content/uploads/2013/05/pregnant-fertility-hmed-11a-grid-6x21.jpg">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09800" y="2819400"/>
            <a:ext cx="4514850" cy="363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p:cNvSpPr txBox="1">
            <a:spLocks/>
          </p:cNvSpPr>
          <p:nvPr/>
        </p:nvSpPr>
        <p:spPr bwMode="auto">
          <a:xfrm>
            <a:off x="457200" y="381000"/>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Arial" charset="0"/>
              </a:defRPr>
            </a:lvl2pPr>
            <a:lvl3pPr algn="l" rtl="0" eaLnBrk="0" fontAlgn="base" hangingPunct="0">
              <a:spcBef>
                <a:spcPct val="0"/>
              </a:spcBef>
              <a:spcAft>
                <a:spcPct val="0"/>
              </a:spcAft>
              <a:defRPr sz="4400">
                <a:solidFill>
                  <a:schemeClr val="tx2"/>
                </a:solidFill>
                <a:latin typeface="Arial" charset="0"/>
              </a:defRPr>
            </a:lvl3pPr>
            <a:lvl4pPr algn="l" rtl="0" eaLnBrk="0" fontAlgn="base" hangingPunct="0">
              <a:spcBef>
                <a:spcPct val="0"/>
              </a:spcBef>
              <a:spcAft>
                <a:spcPct val="0"/>
              </a:spcAft>
              <a:defRPr sz="4400">
                <a:solidFill>
                  <a:schemeClr val="tx2"/>
                </a:solidFill>
                <a:latin typeface="Arial" charset="0"/>
              </a:defRPr>
            </a:lvl4pPr>
            <a:lvl5pPr algn="l" rtl="0" eaLnBrk="0" fontAlgn="base" hangingPunct="0">
              <a:spcBef>
                <a:spcPct val="0"/>
              </a:spcBef>
              <a:spcAft>
                <a:spcPct val="0"/>
              </a:spcAft>
              <a:defRPr sz="4400">
                <a:solidFill>
                  <a:schemeClr val="tx2"/>
                </a:solidFill>
                <a:latin typeface="Arial" charset="0"/>
              </a:defRPr>
            </a:lvl5pPr>
            <a:lvl6pPr marL="457200" algn="l" rtl="0" fontAlgn="base">
              <a:spcBef>
                <a:spcPct val="0"/>
              </a:spcBef>
              <a:spcAft>
                <a:spcPct val="0"/>
              </a:spcAft>
              <a:defRPr sz="4400">
                <a:solidFill>
                  <a:schemeClr val="tx2"/>
                </a:solidFill>
                <a:latin typeface="Arial" charset="0"/>
              </a:defRPr>
            </a:lvl6pPr>
            <a:lvl7pPr marL="914400" algn="l" rtl="0" fontAlgn="base">
              <a:spcBef>
                <a:spcPct val="0"/>
              </a:spcBef>
              <a:spcAft>
                <a:spcPct val="0"/>
              </a:spcAft>
              <a:defRPr sz="4400">
                <a:solidFill>
                  <a:schemeClr val="tx2"/>
                </a:solidFill>
                <a:latin typeface="Arial" charset="0"/>
              </a:defRPr>
            </a:lvl7pPr>
            <a:lvl8pPr marL="1371600" algn="l" rtl="0" fontAlgn="base">
              <a:spcBef>
                <a:spcPct val="0"/>
              </a:spcBef>
              <a:spcAft>
                <a:spcPct val="0"/>
              </a:spcAft>
              <a:defRPr sz="4400">
                <a:solidFill>
                  <a:schemeClr val="tx2"/>
                </a:solidFill>
                <a:latin typeface="Arial" charset="0"/>
              </a:defRPr>
            </a:lvl8pPr>
            <a:lvl9pPr marL="1828800" algn="l" rtl="0" fontAlgn="base">
              <a:spcBef>
                <a:spcPct val="0"/>
              </a:spcBef>
              <a:spcAft>
                <a:spcPct val="0"/>
              </a:spcAft>
              <a:defRPr sz="4400">
                <a:solidFill>
                  <a:schemeClr val="tx2"/>
                </a:solidFill>
                <a:latin typeface="Arial" charset="0"/>
              </a:defRPr>
            </a:lvl9pPr>
          </a:lstStyle>
          <a:p>
            <a:pPr>
              <a:defRPr/>
            </a:pPr>
            <a:r>
              <a:rPr lang="en-US" kern="0" dirty="0">
                <a:solidFill>
                  <a:srgbClr val="000000"/>
                </a:solidFill>
              </a:rPr>
              <a:t>MTN-016: EMBRACE</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246604915"/>
      </p:ext>
    </p:extLst>
  </p:cSld>
  <p:clrMapOvr>
    <a:masterClrMapping/>
  </p:clrMapOvr>
  <mc:AlternateContent xmlns:mc="http://schemas.openxmlformats.org/markup-compatibility/2006" xmlns:p14="http://schemas.microsoft.com/office/powerpoint/2010/main">
    <mc:Choice Requires="p14">
      <p:transition spd="slow" p14:dur="2000" advTm="9176"/>
    </mc:Choice>
    <mc:Fallback xmlns="">
      <p:transition spd="slow" advTm="91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p:cNvSpPr>
            <a:spLocks noGrp="1"/>
          </p:cNvSpPr>
          <p:nvPr>
            <p:ph type="title"/>
          </p:nvPr>
        </p:nvSpPr>
        <p:spPr>
          <a:xfrm>
            <a:off x="152400" y="304800"/>
            <a:ext cx="8991600" cy="1143000"/>
          </a:xfrm>
        </p:spPr>
        <p:txBody>
          <a:bodyPr/>
          <a:lstStyle/>
          <a:p>
            <a:r>
              <a:rPr lang="en-US" altLang="en-US" sz="3600">
                <a:solidFill>
                  <a:schemeClr val="tx1"/>
                </a:solidFill>
              </a:rPr>
              <a:t>Medical/Medication/Pregnancy History Tips</a:t>
            </a:r>
          </a:p>
        </p:txBody>
      </p:sp>
      <p:sp>
        <p:nvSpPr>
          <p:cNvPr id="44035" name="Content Placeholder 2"/>
          <p:cNvSpPr>
            <a:spLocks noGrp="1"/>
          </p:cNvSpPr>
          <p:nvPr>
            <p:ph idx="1"/>
          </p:nvPr>
        </p:nvSpPr>
        <p:spPr>
          <a:xfrm>
            <a:off x="381000" y="1447802"/>
            <a:ext cx="8382000" cy="4683125"/>
          </a:xfrm>
        </p:spPr>
        <p:txBody>
          <a:bodyPr/>
          <a:lstStyle/>
          <a:p>
            <a:r>
              <a:rPr lang="en-US" altLang="en-US" sz="2400"/>
              <a:t>Medical History CRF documents and tracks all medical conditions experienced by the woman while on-study.  This should include conditions that have occurred since the ppt became pregnant, including chronic conditions.</a:t>
            </a:r>
          </a:p>
          <a:p>
            <a:r>
              <a:rPr lang="en-US" altLang="en-US" sz="2400"/>
              <a:t>Con Meds Log documents all medication(s) used during the study </a:t>
            </a:r>
            <a:r>
              <a:rPr lang="en-US" altLang="en-US" sz="2400" i="1"/>
              <a:t>including any medications taken during pregnancy</a:t>
            </a:r>
            <a:r>
              <a:rPr lang="en-US" altLang="en-US" sz="2400"/>
              <a:t>.</a:t>
            </a:r>
          </a:p>
          <a:p>
            <a:r>
              <a:rPr lang="en-US" altLang="en-US" sz="2400"/>
              <a:t>Pregnancy Report and History CRF collects information on </a:t>
            </a:r>
            <a:r>
              <a:rPr lang="en-US" altLang="en-US" sz="2400" i="1"/>
              <a:t>current </a:t>
            </a:r>
            <a:r>
              <a:rPr lang="en-US" altLang="en-US" sz="2400"/>
              <a:t>pregnancy (LMP, EDD) and </a:t>
            </a:r>
            <a:r>
              <a:rPr lang="en-US" altLang="en-US" sz="2400" i="1"/>
              <a:t>previous </a:t>
            </a:r>
            <a:r>
              <a:rPr lang="en-US" altLang="en-US" sz="2400"/>
              <a:t>pregnancies.</a:t>
            </a:r>
          </a:p>
          <a:p>
            <a:r>
              <a:rPr lang="en-US" altLang="en-US" sz="2400" b="1" i="1"/>
              <a:t>Note</a:t>
            </a:r>
            <a:r>
              <a:rPr lang="en-US" altLang="en-US" sz="2400" i="1"/>
              <a:t>: If information from parent protocol is being used to complete 016 CRFs, </a:t>
            </a:r>
            <a:r>
              <a:rPr lang="en-US" altLang="en-US" sz="2400" i="1" u="sng"/>
              <a:t>prepare certified copies of parent study source documents</a:t>
            </a:r>
            <a:r>
              <a:rPr lang="en-US" altLang="en-US" sz="2400" i="1"/>
              <a:t> to include in MTN-016 study record</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749456373"/>
      </p:ext>
    </p:extLst>
  </p:cSld>
  <p:clrMapOvr>
    <a:masterClrMapping/>
  </p:clrMapOvr>
  <mc:AlternateContent xmlns:mc="http://schemas.openxmlformats.org/markup-compatibility/2006" xmlns:p14="http://schemas.microsoft.com/office/powerpoint/2010/main">
    <mc:Choice Requires="p14">
      <p:transition spd="slow" p14:dur="2000" advTm="77112"/>
    </mc:Choice>
    <mc:Fallback xmlns="">
      <p:transition spd="slow" advTm="771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4"/>
          <p:cNvSpPr>
            <a:spLocks noChangeArrowheads="1"/>
          </p:cNvSpPr>
          <p:nvPr/>
        </p:nvSpPr>
        <p:spPr bwMode="auto">
          <a:xfrm>
            <a:off x="685800" y="6348415"/>
            <a:ext cx="90678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0" fontAlgn="base" hangingPunct="0">
              <a:spcBef>
                <a:spcPct val="0"/>
              </a:spcBef>
              <a:spcAft>
                <a:spcPct val="0"/>
              </a:spcAft>
            </a:pPr>
            <a:r>
              <a:rPr lang="en-US" altLang="en-US">
                <a:solidFill>
                  <a:srgbClr val="000000"/>
                </a:solidFill>
              </a:rPr>
              <a:t>Staff may use this tool to aid in discussions with participants while in the clinic.</a:t>
            </a:r>
          </a:p>
        </p:txBody>
      </p:sp>
      <p:graphicFrame>
        <p:nvGraphicFramePr>
          <p:cNvPr id="46083" name="Object 5"/>
          <p:cNvGraphicFramePr>
            <a:graphicFrameLocks noChangeAspect="1"/>
          </p:cNvGraphicFramePr>
          <p:nvPr/>
        </p:nvGraphicFramePr>
        <p:xfrm>
          <a:off x="304800" y="1343027"/>
          <a:ext cx="6324600" cy="4676775"/>
        </p:xfrm>
        <a:graphic>
          <a:graphicData uri="http://schemas.openxmlformats.org/presentationml/2006/ole">
            <mc:AlternateContent xmlns:mc="http://schemas.openxmlformats.org/markup-compatibility/2006">
              <mc:Choice xmlns:v="urn:schemas-microsoft-com:vml" Requires="v">
                <p:oleObj spid="_x0000_s1029" name="Acrobat Document" r:id="rId6" imgW="7542857" imgH="5830114" progId="AcroExch.Document.7">
                  <p:embed/>
                </p:oleObj>
              </mc:Choice>
              <mc:Fallback>
                <p:oleObj name="Acrobat Document" r:id="rId6" imgW="7542857" imgH="5830114" progId="AcroExch.Document.7">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4800" y="1343027"/>
                        <a:ext cx="6324600" cy="467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46084" name="Title 1"/>
          <p:cNvSpPr>
            <a:spLocks noGrp="1"/>
          </p:cNvSpPr>
          <p:nvPr>
            <p:ph type="title"/>
          </p:nvPr>
        </p:nvSpPr>
        <p:spPr>
          <a:xfrm>
            <a:off x="457200" y="381000"/>
            <a:ext cx="8229600" cy="1143000"/>
          </a:xfrm>
        </p:spPr>
        <p:txBody>
          <a:bodyPr/>
          <a:lstStyle/>
          <a:p>
            <a:r>
              <a:rPr lang="en-US" altLang="en-US" smtClean="0"/>
              <a:t>Genetic History Screening Tool</a:t>
            </a:r>
          </a:p>
        </p:txBody>
      </p:sp>
      <p:pic>
        <p:nvPicPr>
          <p:cNvPr id="46085" name="Picture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419477" y="2209800"/>
            <a:ext cx="5267325" cy="39370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6" name="Audio 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955258145"/>
      </p:ext>
    </p:extLst>
  </p:cSld>
  <p:clrMapOvr>
    <a:masterClrMapping/>
  </p:clrMapOvr>
  <mc:AlternateContent xmlns:mc="http://schemas.openxmlformats.org/markup-compatibility/2006" xmlns:p14="http://schemas.microsoft.com/office/powerpoint/2010/main">
    <mc:Choice Requires="p14">
      <p:transition spd="slow" p14:dur="2000" advTm="37872"/>
    </mc:Choice>
    <mc:Fallback xmlns="">
      <p:transition spd="slow" advTm="378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p:cNvSpPr>
            <a:spLocks noGrp="1"/>
          </p:cNvSpPr>
          <p:nvPr>
            <p:ph type="title"/>
          </p:nvPr>
        </p:nvSpPr>
        <p:spPr>
          <a:xfrm>
            <a:off x="457200" y="381000"/>
            <a:ext cx="8229600" cy="1143000"/>
          </a:xfrm>
        </p:spPr>
        <p:txBody>
          <a:bodyPr/>
          <a:lstStyle/>
          <a:p>
            <a:r>
              <a:rPr lang="en-US" altLang="en-US" smtClean="0"/>
              <a:t>S&amp;E Scenario 1</a:t>
            </a:r>
          </a:p>
        </p:txBody>
      </p:sp>
      <p:sp>
        <p:nvSpPr>
          <p:cNvPr id="48131" name="Content Placeholder 2"/>
          <p:cNvSpPr>
            <a:spLocks noGrp="1"/>
          </p:cNvSpPr>
          <p:nvPr>
            <p:ph idx="1"/>
          </p:nvPr>
        </p:nvSpPr>
        <p:spPr/>
        <p:txBody>
          <a:bodyPr/>
          <a:lstStyle/>
          <a:p>
            <a:pPr eaLnBrk="1" hangingPunct="1">
              <a:buFont typeface="Wingdings" panose="05000000000000000000" pitchFamily="2" charset="2"/>
              <a:buNone/>
            </a:pPr>
            <a:r>
              <a:rPr lang="en-US" altLang="en-US" dirty="0" smtClean="0"/>
              <a:t> Abigail enrolled in ASPIRE 3 months ago, has attended study visits regularly, and today her pregnancy test returned positive for the first time.</a:t>
            </a:r>
          </a:p>
          <a:p>
            <a:pPr eaLnBrk="1" hangingPunct="1">
              <a:buFont typeface="Wingdings" panose="05000000000000000000" pitchFamily="2" charset="2"/>
              <a:buNone/>
            </a:pPr>
            <a:r>
              <a:rPr lang="en-US" altLang="en-US" dirty="0" smtClean="0"/>
              <a:t>She reports her last menses was 42 days ago.</a:t>
            </a:r>
          </a:p>
          <a:p>
            <a:pPr eaLnBrk="1" hangingPunct="1">
              <a:buFont typeface="Wingdings" panose="05000000000000000000" pitchFamily="2" charset="2"/>
              <a:buNone/>
            </a:pPr>
            <a:endParaRPr lang="en-US" altLang="en-US" dirty="0" smtClean="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406348987"/>
      </p:ext>
    </p:extLst>
  </p:cSld>
  <p:clrMapOvr>
    <a:masterClrMapping/>
  </p:clrMapOvr>
  <mc:AlternateContent xmlns:mc="http://schemas.openxmlformats.org/markup-compatibility/2006" xmlns:p14="http://schemas.microsoft.com/office/powerpoint/2010/main">
    <mc:Choice Requires="p14">
      <p:transition spd="slow" p14:dur="2000" advTm="27247"/>
    </mc:Choice>
    <mc:Fallback xmlns="">
      <p:transition spd="slow" advTm="272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1"/>
          <p:cNvSpPr>
            <a:spLocks noGrp="1"/>
          </p:cNvSpPr>
          <p:nvPr>
            <p:ph type="title"/>
          </p:nvPr>
        </p:nvSpPr>
        <p:spPr>
          <a:xfrm>
            <a:off x="457200" y="381000"/>
            <a:ext cx="8229600" cy="1143000"/>
          </a:xfrm>
        </p:spPr>
        <p:txBody>
          <a:bodyPr/>
          <a:lstStyle/>
          <a:p>
            <a:r>
              <a:rPr lang="en-US" altLang="en-US" smtClean="0"/>
              <a:t>S&amp;E Scenario 1</a:t>
            </a:r>
          </a:p>
        </p:txBody>
      </p:sp>
      <p:sp>
        <p:nvSpPr>
          <p:cNvPr id="3" name="Content Placeholder 2"/>
          <p:cNvSpPr>
            <a:spLocks noGrp="1"/>
          </p:cNvSpPr>
          <p:nvPr>
            <p:ph idx="1"/>
          </p:nvPr>
        </p:nvSpPr>
        <p:spPr/>
        <p:txBody>
          <a:bodyPr/>
          <a:lstStyle/>
          <a:p>
            <a:pPr marL="0" indent="0">
              <a:buNone/>
              <a:defRPr/>
            </a:pPr>
            <a:r>
              <a:rPr lang="en-US" b="1" i="1" dirty="0" smtClean="0"/>
              <a:t>What do you need to consider to determine if Abigail is eligible?</a:t>
            </a:r>
          </a:p>
          <a:p>
            <a:pPr eaLnBrk="1" hangingPunct="1">
              <a:defRPr/>
            </a:pPr>
            <a:r>
              <a:rPr lang="en-US" dirty="0"/>
              <a:t>A participant in ASPIRE at time of conception</a:t>
            </a:r>
            <a:r>
              <a:rPr lang="en-US" dirty="0" smtClean="0"/>
              <a:t>? </a:t>
            </a:r>
          </a:p>
          <a:p>
            <a:pPr lvl="1" eaLnBrk="1" hangingPunct="1">
              <a:defRPr/>
            </a:pPr>
            <a:r>
              <a:rPr lang="en-US" dirty="0" smtClean="0">
                <a:solidFill>
                  <a:srgbClr val="33CC33"/>
                </a:solidFill>
              </a:rPr>
              <a:t>YES</a:t>
            </a:r>
            <a:endParaRPr lang="en-US" dirty="0"/>
          </a:p>
          <a:p>
            <a:pPr eaLnBrk="1" hangingPunct="1">
              <a:defRPr/>
            </a:pPr>
            <a:r>
              <a:rPr lang="en-US" dirty="0" smtClean="0"/>
              <a:t>Confirmed pregnancy? </a:t>
            </a:r>
          </a:p>
          <a:p>
            <a:pPr lvl="1" eaLnBrk="1" hangingPunct="1">
              <a:defRPr/>
            </a:pPr>
            <a:r>
              <a:rPr lang="en-US" dirty="0" smtClean="0">
                <a:solidFill>
                  <a:srgbClr val="FF0000"/>
                </a:solidFill>
              </a:rPr>
              <a:t>NO</a:t>
            </a:r>
            <a:endParaRPr lang="en-US" dirty="0"/>
          </a:p>
          <a:p>
            <a:pPr marL="0" indent="0">
              <a:buNone/>
              <a:defRPr/>
            </a:pPr>
            <a:endParaRPr lang="en-US" b="1" i="1" dirty="0" smtClean="0"/>
          </a:p>
          <a:p>
            <a:pPr>
              <a:defRPr/>
            </a:pPr>
            <a:endParaRPr lang="en-US" dirty="0"/>
          </a:p>
        </p:txBody>
      </p:sp>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69400319"/>
      </p:ext>
    </p:extLst>
  </p:cSld>
  <p:clrMapOvr>
    <a:masterClrMapping/>
  </p:clrMapOvr>
  <mc:AlternateContent xmlns:mc="http://schemas.openxmlformats.org/markup-compatibility/2006" xmlns:p14="http://schemas.microsoft.com/office/powerpoint/2010/main">
    <mc:Choice Requires="p14">
      <p:transition spd="slow" p14:dur="2000" advTm="85886"/>
    </mc:Choice>
    <mc:Fallback xmlns="">
      <p:transition spd="slow" advTm="858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1"/>
          <p:cNvSpPr>
            <a:spLocks noGrp="1"/>
          </p:cNvSpPr>
          <p:nvPr>
            <p:ph type="title"/>
          </p:nvPr>
        </p:nvSpPr>
        <p:spPr>
          <a:xfrm>
            <a:off x="457200" y="381000"/>
            <a:ext cx="8229600" cy="1143000"/>
          </a:xfrm>
        </p:spPr>
        <p:txBody>
          <a:bodyPr/>
          <a:lstStyle/>
          <a:p>
            <a:r>
              <a:rPr lang="en-US" altLang="en-US" smtClean="0"/>
              <a:t>S&amp;E Scenario 2</a:t>
            </a:r>
          </a:p>
        </p:txBody>
      </p:sp>
      <p:sp>
        <p:nvSpPr>
          <p:cNvPr id="52227" name="Content Placeholder 2"/>
          <p:cNvSpPr>
            <a:spLocks noGrp="1"/>
          </p:cNvSpPr>
          <p:nvPr>
            <p:ph idx="1"/>
          </p:nvPr>
        </p:nvSpPr>
        <p:spPr/>
        <p:txBody>
          <a:bodyPr/>
          <a:lstStyle/>
          <a:p>
            <a:pPr eaLnBrk="1" hangingPunct="1">
              <a:buFont typeface="Wingdings" panose="05000000000000000000" pitchFamily="2" charset="2"/>
              <a:buNone/>
            </a:pPr>
            <a:r>
              <a:rPr lang="en-US" altLang="en-US" smtClean="0"/>
              <a:t>Maria is enrolled in MTN 020 but has missed her last 3 monthly ASPIRE visits. </a:t>
            </a:r>
          </a:p>
          <a:p>
            <a:pPr eaLnBrk="1" hangingPunct="1">
              <a:buFont typeface="Wingdings" panose="05000000000000000000" pitchFamily="2" charset="2"/>
              <a:buNone/>
            </a:pPr>
            <a:endParaRPr lang="en-US" altLang="en-US" smtClean="0"/>
          </a:p>
          <a:p>
            <a:pPr eaLnBrk="1" hangingPunct="1">
              <a:buFont typeface="Wingdings" panose="05000000000000000000" pitchFamily="2" charset="2"/>
              <a:buNone/>
            </a:pPr>
            <a:r>
              <a:rPr lang="en-US" altLang="en-US" smtClean="0"/>
              <a:t>Now she returns to the clinic and states she has not had menses since her last visit and thinks that she is pregnant. What are your next steps?</a:t>
            </a: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564160847"/>
      </p:ext>
    </p:extLst>
  </p:cSld>
  <p:clrMapOvr>
    <a:masterClrMapping/>
  </p:clrMapOvr>
  <mc:AlternateContent xmlns:mc="http://schemas.openxmlformats.org/markup-compatibility/2006" xmlns:p14="http://schemas.microsoft.com/office/powerpoint/2010/main">
    <mc:Choice Requires="p14">
      <p:transition spd="slow" p14:dur="2000" advTm="37568"/>
    </mc:Choice>
    <mc:Fallback xmlns="">
      <p:transition spd="slow" advTm="375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le 1"/>
          <p:cNvSpPr>
            <a:spLocks noGrp="1"/>
          </p:cNvSpPr>
          <p:nvPr>
            <p:ph type="title"/>
          </p:nvPr>
        </p:nvSpPr>
        <p:spPr>
          <a:xfrm>
            <a:off x="457200" y="381000"/>
            <a:ext cx="8229600" cy="1143000"/>
          </a:xfrm>
        </p:spPr>
        <p:txBody>
          <a:bodyPr/>
          <a:lstStyle/>
          <a:p>
            <a:r>
              <a:rPr lang="en-US" altLang="en-US" smtClean="0"/>
              <a:t>S&amp;E Scenario 2</a:t>
            </a:r>
          </a:p>
        </p:txBody>
      </p:sp>
      <p:sp>
        <p:nvSpPr>
          <p:cNvPr id="25603" name="Content Placeholder 2"/>
          <p:cNvSpPr>
            <a:spLocks noGrp="1"/>
          </p:cNvSpPr>
          <p:nvPr>
            <p:ph idx="1"/>
          </p:nvPr>
        </p:nvSpPr>
        <p:spPr/>
        <p:txBody>
          <a:bodyPr/>
          <a:lstStyle/>
          <a:p>
            <a:pPr eaLnBrk="1" hangingPunct="1">
              <a:buFont typeface="Wingdings" panose="05000000000000000000" pitchFamily="2" charset="2"/>
              <a:buNone/>
            </a:pPr>
            <a:r>
              <a:rPr lang="en-US" altLang="en-US" smtClean="0"/>
              <a:t>What are you next steps?</a:t>
            </a:r>
          </a:p>
          <a:p>
            <a:pPr lvl="1" eaLnBrk="1" hangingPunct="1"/>
            <a:r>
              <a:rPr lang="en-US" altLang="en-US" smtClean="0"/>
              <a:t>If ppt. is willing, perform regular ASPIRE f/u visit, including pregnancy test</a:t>
            </a:r>
          </a:p>
          <a:p>
            <a:pPr lvl="1" eaLnBrk="1" hangingPunct="1"/>
            <a:r>
              <a:rPr lang="en-US" altLang="en-US" smtClean="0"/>
              <a:t>If pregnancy test is positive, Maria is eligible for MTN-016 and can be enrolled immediately (since no menses for 3 months)</a:t>
            </a:r>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942724730"/>
      </p:ext>
    </p:extLst>
  </p:cSld>
  <p:clrMapOvr>
    <a:masterClrMapping/>
  </p:clrMapOvr>
  <mc:AlternateContent xmlns:mc="http://schemas.openxmlformats.org/markup-compatibility/2006" xmlns:p14="http://schemas.microsoft.com/office/powerpoint/2010/main">
    <mc:Choice Requires="p14">
      <p:transition spd="slow" p14:dur="2000" advTm="61979"/>
    </mc:Choice>
    <mc:Fallback xmlns="">
      <p:transition spd="slow" advTm="619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560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560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Content Placeholder 2"/>
          <p:cNvSpPr>
            <a:spLocks noGrp="1"/>
          </p:cNvSpPr>
          <p:nvPr>
            <p:ph idx="1"/>
          </p:nvPr>
        </p:nvSpPr>
        <p:spPr>
          <a:xfrm>
            <a:off x="457200" y="2403477"/>
            <a:ext cx="8229600" cy="4302125"/>
          </a:xfrm>
        </p:spPr>
        <p:txBody>
          <a:bodyPr/>
          <a:lstStyle/>
          <a:p>
            <a:pPr marL="0" indent="0" algn="ctr">
              <a:buNone/>
            </a:pPr>
            <a:r>
              <a:rPr lang="en-US" altLang="en-US" sz="5400"/>
              <a:t>Questions?</a:t>
            </a: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7999532"/>
      </p:ext>
    </p:extLst>
  </p:cSld>
  <p:clrMapOvr>
    <a:masterClrMapping/>
  </p:clrMapOvr>
  <mc:AlternateContent xmlns:mc="http://schemas.openxmlformats.org/markup-compatibility/2006" xmlns:p14="http://schemas.microsoft.com/office/powerpoint/2010/main">
    <mc:Choice Requires="p14">
      <p:transition spd="slow" p14:dur="2000" advTm="28490"/>
    </mc:Choice>
    <mc:Fallback xmlns="">
      <p:transition spd="slow" advTm="284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4"/>
          <p:cNvSpPr>
            <a:spLocks noGrp="1" noChangeArrowheads="1"/>
          </p:cNvSpPr>
          <p:nvPr>
            <p:ph type="title"/>
          </p:nvPr>
        </p:nvSpPr>
        <p:spPr>
          <a:xfrm>
            <a:off x="457200" y="533400"/>
            <a:ext cx="8229600" cy="838200"/>
          </a:xfrm>
        </p:spPr>
        <p:txBody>
          <a:bodyPr/>
          <a:lstStyle/>
          <a:p>
            <a:pPr eaLnBrk="1" hangingPunct="1"/>
            <a:r>
              <a:rPr lang="en-US" altLang="en-US" smtClean="0">
                <a:solidFill>
                  <a:schemeClr val="tx1"/>
                </a:solidFill>
              </a:rPr>
              <a:t>Prior to Enrollment</a:t>
            </a:r>
            <a:endParaRPr lang="en-US" altLang="en-US" smtClean="0"/>
          </a:p>
        </p:txBody>
      </p:sp>
      <p:sp>
        <p:nvSpPr>
          <p:cNvPr id="27651" name="Rectangle 5"/>
          <p:cNvSpPr>
            <a:spLocks noGrp="1" noChangeArrowheads="1"/>
          </p:cNvSpPr>
          <p:nvPr>
            <p:ph type="body" idx="1"/>
          </p:nvPr>
        </p:nvSpPr>
        <p:spPr>
          <a:xfrm>
            <a:off x="228600" y="1524002"/>
            <a:ext cx="8839200" cy="4525963"/>
          </a:xfrm>
          <a:solidFill>
            <a:schemeClr val="bg1"/>
          </a:solidFill>
        </p:spPr>
        <p:txBody>
          <a:bodyPr/>
          <a:lstStyle/>
          <a:p>
            <a:pPr eaLnBrk="1" hangingPunct="1"/>
            <a:r>
              <a:rPr lang="en-US" altLang="en-US" sz="2800"/>
              <a:t>Potential eligibility is assessed through routine pregnancy testing completed during parent protocol study visits</a:t>
            </a:r>
          </a:p>
          <a:p>
            <a:pPr eaLnBrk="1" hangingPunct="1"/>
            <a:r>
              <a:rPr lang="en-US" altLang="en-US" sz="2800"/>
              <a:t>Introduce MTN-016 at first positive pregnancy test</a:t>
            </a:r>
          </a:p>
          <a:p>
            <a:pPr eaLnBrk="1" hangingPunct="1"/>
            <a:r>
              <a:rPr lang="en-US" altLang="en-US" sz="2800"/>
              <a:t>Approach for enrollment in MTN-016 only after protocol definition of ‘known confirmed pregnancy’ is met</a:t>
            </a:r>
            <a:endParaRPr lang="en-US" altLang="en-US" smtClean="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255578735"/>
      </p:ext>
    </p:extLst>
  </p:cSld>
  <p:clrMapOvr>
    <a:masterClrMapping/>
  </p:clrMapOvr>
  <mc:AlternateContent xmlns:mc="http://schemas.openxmlformats.org/markup-compatibility/2006" xmlns:p14="http://schemas.microsoft.com/office/powerpoint/2010/main">
    <mc:Choice Requires="p14">
      <p:transition spd="slow" p14:dur="2000" advTm="39207"/>
    </mc:Choice>
    <mc:Fallback xmlns="">
      <p:transition spd="slow" advTm="392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a:xfrm>
            <a:off x="457200" y="304800"/>
            <a:ext cx="8229600" cy="1143000"/>
          </a:xfrm>
        </p:spPr>
        <p:txBody>
          <a:bodyPr/>
          <a:lstStyle/>
          <a:p>
            <a:r>
              <a:rPr lang="en-US" altLang="en-US" sz="4000">
                <a:solidFill>
                  <a:schemeClr val="tx1"/>
                </a:solidFill>
              </a:rPr>
              <a:t>Definition: Confirmed Pregnancy</a:t>
            </a:r>
          </a:p>
        </p:txBody>
      </p:sp>
      <p:sp>
        <p:nvSpPr>
          <p:cNvPr id="29699" name="Content Placeholder 2"/>
          <p:cNvSpPr>
            <a:spLocks noGrp="1"/>
          </p:cNvSpPr>
          <p:nvPr>
            <p:ph idx="1"/>
          </p:nvPr>
        </p:nvSpPr>
        <p:spPr>
          <a:xfrm>
            <a:off x="457200" y="1447802"/>
            <a:ext cx="8229600" cy="4530725"/>
          </a:xfrm>
        </p:spPr>
        <p:txBody>
          <a:bodyPr/>
          <a:lstStyle/>
          <a:p>
            <a:r>
              <a:rPr lang="en-US" altLang="en-US" sz="2800"/>
              <a:t>Two consecutive monthly study visits, at least 14 days apart, with positive pregnancy tests, in the absence of signs/symptoms of miscarriage or participant report of pregnancy termination.</a:t>
            </a:r>
          </a:p>
          <a:p>
            <a:r>
              <a:rPr lang="en-US" altLang="en-US" sz="2800"/>
              <a:t>One or more of the following assessments:</a:t>
            </a:r>
          </a:p>
          <a:p>
            <a:pPr lvl="1"/>
            <a:r>
              <a:rPr lang="en-US" altLang="en-US" sz="2000"/>
              <a:t>Auscultation of fetal heart tones</a:t>
            </a:r>
          </a:p>
          <a:p>
            <a:pPr lvl="1"/>
            <a:r>
              <a:rPr lang="en-US" altLang="en-US" sz="2000"/>
              <a:t>Positive pregnancy test confirmed by clinic staff in the presence of clinically confirmed enlarged uterus</a:t>
            </a:r>
          </a:p>
          <a:p>
            <a:pPr lvl="1"/>
            <a:r>
              <a:rPr lang="en-US" altLang="en-US" sz="2000"/>
              <a:t>Positive pregnancy test confirmed by clinic staff in the presence of missed menses (no menses occurring at least 60 days from the first day of the last menses) by participant report</a:t>
            </a:r>
          </a:p>
          <a:p>
            <a:pPr lvl="1"/>
            <a:r>
              <a:rPr lang="en-US" altLang="en-US" sz="2000"/>
              <a:t>Clinical assessment of fetal movement</a:t>
            </a:r>
          </a:p>
          <a:p>
            <a:pPr lvl="1"/>
            <a:r>
              <a:rPr lang="en-US" altLang="en-US" sz="2000"/>
              <a:t>Demonstration of pregnancy by ultrasound</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370899124"/>
      </p:ext>
    </p:extLst>
  </p:cSld>
  <p:clrMapOvr>
    <a:masterClrMapping/>
  </p:clrMapOvr>
  <mc:AlternateContent xmlns:mc="http://schemas.openxmlformats.org/markup-compatibility/2006" xmlns:p14="http://schemas.microsoft.com/office/powerpoint/2010/main">
    <mc:Choice Requires="p14">
      <p:transition spd="slow" p14:dur="2000" advTm="88651"/>
    </mc:Choice>
    <mc:Fallback xmlns="">
      <p:transition spd="slow" advTm="886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Rot="1" noChangeArrowheads="1"/>
          </p:cNvSpPr>
          <p:nvPr>
            <p:ph type="title"/>
          </p:nvPr>
        </p:nvSpPr>
        <p:spPr>
          <a:xfrm>
            <a:off x="457200" y="381000"/>
            <a:ext cx="8229600" cy="1143000"/>
          </a:xfrm>
        </p:spPr>
        <p:txBody>
          <a:bodyPr/>
          <a:lstStyle/>
          <a:p>
            <a:pPr eaLnBrk="1" hangingPunct="1"/>
            <a:r>
              <a:rPr lang="en-US" altLang="en-US" sz="4000" dirty="0"/>
              <a:t>MTN-016: S&amp;E Visit Procedures</a:t>
            </a:r>
          </a:p>
        </p:txBody>
      </p:sp>
      <p:sp>
        <p:nvSpPr>
          <p:cNvPr id="5" name="Rectangle 3"/>
          <p:cNvSpPr>
            <a:spLocks noGrp="1" noChangeArrowheads="1"/>
          </p:cNvSpPr>
          <p:nvPr>
            <p:ph type="body" idx="1"/>
          </p:nvPr>
        </p:nvSpPr>
        <p:spPr>
          <a:xfrm>
            <a:off x="457200" y="1524000"/>
            <a:ext cx="8229600" cy="5029200"/>
          </a:xfrm>
        </p:spPr>
        <p:txBody>
          <a:bodyPr/>
          <a:lstStyle/>
          <a:p>
            <a:pPr marL="0" indent="0" eaLnBrk="1" hangingPunct="1">
              <a:buNone/>
              <a:defRPr/>
            </a:pPr>
            <a:r>
              <a:rPr lang="en-US" altLang="en-US" sz="2400" dirty="0"/>
              <a:t>May occur at a regularly scheduled ASPIRE visit or a separately scheduled 016 visit.</a:t>
            </a:r>
          </a:p>
          <a:p>
            <a:pPr eaLnBrk="1" hangingPunct="1">
              <a:defRPr/>
            </a:pPr>
            <a:r>
              <a:rPr lang="en-US" altLang="en-US" sz="2000" dirty="0"/>
              <a:t>Assess/Confirm Eligibility</a:t>
            </a:r>
          </a:p>
          <a:p>
            <a:pPr eaLnBrk="1" hangingPunct="1">
              <a:defRPr/>
            </a:pPr>
            <a:r>
              <a:rPr lang="en-US" altLang="en-US" sz="2000" dirty="0"/>
              <a:t>Informed Consent</a:t>
            </a:r>
          </a:p>
          <a:p>
            <a:pPr eaLnBrk="1" hangingPunct="1">
              <a:defRPr/>
            </a:pPr>
            <a:r>
              <a:rPr lang="en-US" altLang="en-US" sz="2000" dirty="0"/>
              <a:t>MTN-016</a:t>
            </a:r>
            <a:r>
              <a:rPr lang="en-US" altLang="en-US" sz="2000" dirty="0">
                <a:solidFill>
                  <a:srgbClr val="FF0000"/>
                </a:solidFill>
              </a:rPr>
              <a:t> </a:t>
            </a:r>
            <a:r>
              <a:rPr lang="en-US" altLang="en-US" sz="2000" dirty="0"/>
              <a:t>PTID Assignment </a:t>
            </a:r>
          </a:p>
          <a:p>
            <a:pPr eaLnBrk="1" hangingPunct="1">
              <a:defRPr/>
            </a:pPr>
            <a:r>
              <a:rPr lang="en-US" altLang="en-US" sz="2000" dirty="0"/>
              <a:t>Demographics</a:t>
            </a:r>
          </a:p>
          <a:p>
            <a:pPr eaLnBrk="1" hangingPunct="1">
              <a:defRPr/>
            </a:pPr>
            <a:r>
              <a:rPr lang="en-US" altLang="en-US" sz="2000" dirty="0"/>
              <a:t>Locator</a:t>
            </a:r>
          </a:p>
          <a:p>
            <a:pPr eaLnBrk="1" hangingPunct="1">
              <a:defRPr/>
            </a:pPr>
            <a:r>
              <a:rPr lang="en-US" altLang="en-US" sz="2000" dirty="0"/>
              <a:t>Medical/Medication History</a:t>
            </a:r>
          </a:p>
          <a:p>
            <a:pPr eaLnBrk="1" hangingPunct="1">
              <a:defRPr/>
            </a:pPr>
            <a:r>
              <a:rPr lang="en-US" altLang="en-US" sz="2000" dirty="0"/>
              <a:t>Pregnancy History</a:t>
            </a:r>
          </a:p>
          <a:p>
            <a:pPr marL="469900" lvl="1" indent="-469900" eaLnBrk="1" hangingPunct="1">
              <a:buClr>
                <a:schemeClr val="bg2"/>
              </a:buClr>
              <a:buSzPct val="70000"/>
              <a:buFont typeface="Wingdings" panose="05000000000000000000" pitchFamily="2" charset="2"/>
              <a:buChar char="o"/>
              <a:defRPr/>
            </a:pPr>
            <a:r>
              <a:rPr lang="en-US" altLang="en-US" sz="2000" dirty="0"/>
              <a:t>Genetic Screening History</a:t>
            </a:r>
          </a:p>
          <a:p>
            <a:pPr marL="469900" lvl="1" indent="-469900" eaLnBrk="1" hangingPunct="1">
              <a:buClr>
                <a:schemeClr val="bg2"/>
              </a:buClr>
              <a:buSzPct val="70000"/>
              <a:buFont typeface="Wingdings" panose="05000000000000000000" pitchFamily="2" charset="2"/>
              <a:buChar char="o"/>
              <a:defRPr/>
            </a:pPr>
            <a:r>
              <a:rPr lang="en-US" altLang="en-US" sz="2000" dirty="0"/>
              <a:t>Ultrasound Results </a:t>
            </a:r>
          </a:p>
          <a:p>
            <a:pPr marL="469900" lvl="1" indent="-469900" eaLnBrk="1" hangingPunct="1">
              <a:buClr>
                <a:schemeClr val="bg2"/>
              </a:buClr>
              <a:buSzPct val="70000"/>
              <a:buFont typeface="Wingdings" panose="05000000000000000000" pitchFamily="2" charset="2"/>
              <a:buChar char="o"/>
              <a:defRPr/>
            </a:pPr>
            <a:r>
              <a:rPr lang="en-US" altLang="en-US" sz="2000" dirty="0"/>
              <a:t>Schedule Next Visit/Reimbursement</a:t>
            </a:r>
          </a:p>
          <a:p>
            <a:pPr eaLnBrk="1" hangingPunct="1">
              <a:defRPr/>
            </a:pPr>
            <a:r>
              <a:rPr lang="en-US" altLang="en-US" sz="2000" dirty="0"/>
              <a:t>As Indicated: Ascertain information on pregnancy outcome</a:t>
            </a:r>
          </a:p>
        </p:txBody>
      </p:sp>
      <p:pic>
        <p:nvPicPr>
          <p:cNvPr id="8" name="Audio 7">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4240804130"/>
      </p:ext>
    </p:extLst>
  </p:cSld>
  <p:clrMapOvr>
    <a:masterClrMapping/>
  </p:clrMapOvr>
  <mc:AlternateContent xmlns:mc="http://schemas.openxmlformats.org/markup-compatibility/2006">
    <mc:Choice xmlns:p14="http://schemas.microsoft.com/office/powerpoint/2010/main" Requires="p14">
      <p:transition spd="slow" p14:dur="2000" advTm="102076"/>
    </mc:Choice>
    <mc:Fallback>
      <p:transition spd="slow" advTm="1020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5" presetClass="emph" presetSubtype="0" nodeType="clickEffect">
                                  <p:stCondLst>
                                    <p:cond delay="0"/>
                                  </p:stCondLst>
                                  <p:iterate type="lt">
                                    <p:tmAbs val="25"/>
                                  </p:iterate>
                                  <p:childTnLst>
                                    <p:set>
                                      <p:cBhvr override="childStyle">
                                        <p:cTn id="10" dur="indefinite"/>
                                        <p:tgtEl>
                                          <p:spTgt spid="5">
                                            <p:txEl>
                                              <p:pRg st="1" end="1"/>
                                            </p:txEl>
                                          </p:spTgt>
                                        </p:tgtEl>
                                        <p:attrNameLst>
                                          <p:attrName>style.fontWeight</p:attrName>
                                        </p:attrNameLst>
                                      </p:cBhvr>
                                      <p:to>
                                        <p:strVal val="bold"/>
                                      </p:to>
                                    </p:set>
                                  </p:childTnLst>
                                </p:cTn>
                              </p:par>
                              <p:par>
                                <p:cTn id="11" presetID="15" presetClass="emph" presetSubtype="0" nodeType="withEffect">
                                  <p:stCondLst>
                                    <p:cond delay="0"/>
                                  </p:stCondLst>
                                  <p:iterate type="lt">
                                    <p:tmAbs val="25"/>
                                  </p:iterate>
                                  <p:childTnLst>
                                    <p:set>
                                      <p:cBhvr override="childStyle">
                                        <p:cTn id="12" dur="indefinite"/>
                                        <p:tgtEl>
                                          <p:spTgt spid="5">
                                            <p:txEl>
                                              <p:pRg st="2" end="2"/>
                                            </p:txEl>
                                          </p:spTgt>
                                        </p:tgtEl>
                                        <p:attrNameLst>
                                          <p:attrName>style.fontWeight</p:attrName>
                                        </p:attrNameLst>
                                      </p:cBhvr>
                                      <p:to>
                                        <p:strVal val="bold"/>
                                      </p:to>
                                    </p:set>
                                  </p:childTnLst>
                                </p:cTn>
                              </p:par>
                              <p:par>
                                <p:cTn id="13" presetID="15" presetClass="emph" presetSubtype="0" nodeType="withEffect">
                                  <p:stCondLst>
                                    <p:cond delay="0"/>
                                  </p:stCondLst>
                                  <p:iterate type="lt">
                                    <p:tmAbs val="25"/>
                                  </p:iterate>
                                  <p:childTnLst>
                                    <p:set>
                                      <p:cBhvr override="childStyle">
                                        <p:cTn id="14" dur="indefinite"/>
                                        <p:tgtEl>
                                          <p:spTgt spid="5">
                                            <p:txEl>
                                              <p:pRg st="5" end="5"/>
                                            </p:txEl>
                                          </p:spTgt>
                                        </p:tgtEl>
                                        <p:attrNameLst>
                                          <p:attrName>style.fontWeight</p:attrName>
                                        </p:attrNameLst>
                                      </p:cBhvr>
                                      <p:to>
                                        <p:strVal val="bold"/>
                                      </p:to>
                                    </p:set>
                                  </p:childTnLst>
                                </p:cTn>
                              </p:par>
                              <p:par>
                                <p:cTn id="15" presetID="15" presetClass="emph" presetSubtype="0" nodeType="withEffect">
                                  <p:stCondLst>
                                    <p:cond delay="0"/>
                                  </p:stCondLst>
                                  <p:iterate type="lt">
                                    <p:tmAbs val="25"/>
                                  </p:iterate>
                                  <p:childTnLst>
                                    <p:set>
                                      <p:cBhvr override="childStyle">
                                        <p:cTn id="16" dur="indefinite"/>
                                        <p:tgtEl>
                                          <p:spTgt spid="5">
                                            <p:txEl>
                                              <p:pRg st="8" end="8"/>
                                            </p:txEl>
                                          </p:spTgt>
                                        </p:tgtEl>
                                        <p:attrNameLst>
                                          <p:attrName>style.fontWeight</p:attrName>
                                        </p:attrNameLst>
                                      </p:cBhvr>
                                      <p:to>
                                        <p:strVal val="bold"/>
                                      </p:to>
                                    </p:set>
                                  </p:childTnLst>
                                </p:cTn>
                              </p:par>
                              <p:par>
                                <p:cTn id="17" presetID="15" presetClass="emph" presetSubtype="0" nodeType="withEffect">
                                  <p:stCondLst>
                                    <p:cond delay="0"/>
                                  </p:stCondLst>
                                  <p:iterate type="lt">
                                    <p:tmAbs val="25"/>
                                  </p:iterate>
                                  <p:childTnLst>
                                    <p:set>
                                      <p:cBhvr override="childStyle">
                                        <p:cTn id="18" dur="indefinite"/>
                                        <p:tgtEl>
                                          <p:spTgt spid="5">
                                            <p:txEl>
                                              <p:pRg st="6" end="6"/>
                                            </p:txEl>
                                          </p:spTgt>
                                        </p:tgtEl>
                                        <p:attrNameLst>
                                          <p:attrName>style.fontWeight</p:attrName>
                                        </p:attrNameLst>
                                      </p:cBhvr>
                                      <p:to>
                                        <p:strVal val="bold"/>
                                      </p:to>
                                    </p:set>
                                  </p:childTnLst>
                                </p:cTn>
                              </p:par>
                              <p:par>
                                <p:cTn id="19" presetID="15" presetClass="emph" presetSubtype="0" nodeType="withEffect">
                                  <p:stCondLst>
                                    <p:cond delay="0"/>
                                  </p:stCondLst>
                                  <p:iterate type="lt">
                                    <p:tmAbs val="25"/>
                                  </p:iterate>
                                  <p:childTnLst>
                                    <p:set>
                                      <p:cBhvr override="childStyle">
                                        <p:cTn id="20" dur="indefinite"/>
                                        <p:tgtEl>
                                          <p:spTgt spid="5">
                                            <p:txEl>
                                              <p:pRg st="7" end="7"/>
                                            </p:txEl>
                                          </p:spTgt>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1" fill="hold" display="0">
                  <p:stCondLst>
                    <p:cond delay="indefinite"/>
                  </p:stCondLst>
                  <p:endCondLst>
                    <p:cond evt="onStopAudio" delay="0">
                      <p:tgtEl>
                        <p:sldTgt/>
                      </p:tgtEl>
                    </p:cond>
                  </p:endCondLst>
                </p:cTn>
                <p:tgtEl>
                  <p:spTgt spid="8"/>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Rot="1" noChangeArrowheads="1"/>
          </p:cNvSpPr>
          <p:nvPr>
            <p:ph type="title"/>
          </p:nvPr>
        </p:nvSpPr>
        <p:spPr>
          <a:xfrm>
            <a:off x="457200" y="381000"/>
            <a:ext cx="8229600" cy="1143000"/>
          </a:xfrm>
        </p:spPr>
        <p:txBody>
          <a:bodyPr/>
          <a:lstStyle/>
          <a:p>
            <a:pPr eaLnBrk="1" hangingPunct="1"/>
            <a:r>
              <a:rPr lang="en-US" altLang="en-US" sz="4000"/>
              <a:t>MTN-016: S&amp;E Visit Procedures</a:t>
            </a:r>
          </a:p>
        </p:txBody>
      </p:sp>
      <p:pic>
        <p:nvPicPr>
          <p:cNvPr id="33795"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91000" y="1631950"/>
            <a:ext cx="4419600" cy="5073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txBox="1">
            <a:spLocks noChangeArrowheads="1"/>
          </p:cNvSpPr>
          <p:nvPr/>
        </p:nvSpPr>
        <p:spPr bwMode="auto">
          <a:xfrm>
            <a:off x="228600" y="2179638"/>
            <a:ext cx="3962400" cy="452596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469900" indent="-469900" algn="l" rtl="0" eaLnBrk="0" fontAlgn="base" hangingPunct="0">
              <a:spcBef>
                <a:spcPct val="20000"/>
              </a:spcBef>
              <a:spcAft>
                <a:spcPct val="0"/>
              </a:spcAft>
              <a:buClr>
                <a:schemeClr val="bg2"/>
              </a:buClr>
              <a:buSzPct val="70000"/>
              <a:buFont typeface="Wingdings" pitchFamily="2" charset="2"/>
              <a:buChar char="o"/>
              <a:defRPr sz="3200">
                <a:solidFill>
                  <a:schemeClr val="tx1"/>
                </a:solidFill>
                <a:latin typeface="+mn-lt"/>
                <a:ea typeface="+mn-ea"/>
                <a:cs typeface="+mn-cs"/>
              </a:defRPr>
            </a:lvl1pPr>
            <a:lvl2pPr marL="908050" indent="-436563" algn="l" rtl="0" eaLnBrk="0" fontAlgn="base" hangingPunct="0">
              <a:spcBef>
                <a:spcPct val="20000"/>
              </a:spcBef>
              <a:spcAft>
                <a:spcPct val="0"/>
              </a:spcAft>
              <a:buClr>
                <a:schemeClr val="accent2"/>
              </a:buClr>
              <a:buSzPct val="75000"/>
              <a:buFont typeface="Wingdings" pitchFamily="2" charset="2"/>
              <a:buChar char="n"/>
              <a:defRPr sz="2800">
                <a:solidFill>
                  <a:schemeClr val="tx1"/>
                </a:solidFill>
                <a:latin typeface="+mn-lt"/>
              </a:defRPr>
            </a:lvl2pPr>
            <a:lvl3pPr marL="1377950" indent="-468313" algn="l" rtl="0" eaLnBrk="0" fontAlgn="base" hangingPunct="0">
              <a:spcBef>
                <a:spcPct val="20000"/>
              </a:spcBef>
              <a:spcAft>
                <a:spcPct val="0"/>
              </a:spcAft>
              <a:buClr>
                <a:schemeClr val="bg2"/>
              </a:buClr>
              <a:buSzPct val="65000"/>
              <a:buFont typeface="Wingdings" pitchFamily="2" charset="2"/>
              <a:buChar char="o"/>
              <a:defRPr sz="2400">
                <a:solidFill>
                  <a:schemeClr val="tx1"/>
                </a:solidFill>
                <a:latin typeface="+mn-lt"/>
              </a:defRPr>
            </a:lvl3pPr>
            <a:lvl4pPr marL="1827213" indent="-438150" algn="l" rtl="0" eaLnBrk="0" fontAlgn="base" hangingPunct="0">
              <a:spcBef>
                <a:spcPct val="20000"/>
              </a:spcBef>
              <a:spcAft>
                <a:spcPct val="0"/>
              </a:spcAft>
              <a:buClr>
                <a:schemeClr val="accent2"/>
              </a:buClr>
              <a:buSzPct val="75000"/>
              <a:buFont typeface="Wingdings" pitchFamily="2" charset="2"/>
              <a:buChar char="n"/>
              <a:defRPr sz="2000">
                <a:solidFill>
                  <a:schemeClr val="tx1"/>
                </a:solidFill>
                <a:latin typeface="+mn-lt"/>
              </a:defRPr>
            </a:lvl4pPr>
            <a:lvl5pPr marL="2297113" indent="-468313" algn="l" rtl="0" eaLnBrk="0" fontAlgn="base" hangingPunct="0">
              <a:spcBef>
                <a:spcPct val="20000"/>
              </a:spcBef>
              <a:spcAft>
                <a:spcPct val="0"/>
              </a:spcAft>
              <a:buClr>
                <a:schemeClr val="accent1"/>
              </a:buClr>
              <a:buSzPct val="50000"/>
              <a:buFont typeface="Wingdings" pitchFamily="2" charset="2"/>
              <a:buChar char="o"/>
              <a:defRPr sz="2000">
                <a:solidFill>
                  <a:schemeClr val="tx1"/>
                </a:solidFill>
                <a:latin typeface="+mn-lt"/>
              </a:defRPr>
            </a:lvl5pPr>
            <a:lvl6pPr marL="2754313" indent="-468313" algn="l" rtl="0" fontAlgn="base">
              <a:spcBef>
                <a:spcPct val="20000"/>
              </a:spcBef>
              <a:spcAft>
                <a:spcPct val="0"/>
              </a:spcAft>
              <a:buClr>
                <a:schemeClr val="accent1"/>
              </a:buClr>
              <a:buSzPct val="50000"/>
              <a:buFont typeface="Wingdings" pitchFamily="2" charset="2"/>
              <a:buChar char="o"/>
              <a:defRPr sz="2000">
                <a:solidFill>
                  <a:schemeClr val="tx1"/>
                </a:solidFill>
                <a:latin typeface="+mn-lt"/>
              </a:defRPr>
            </a:lvl6pPr>
            <a:lvl7pPr marL="3211513" indent="-468313" algn="l" rtl="0" fontAlgn="base">
              <a:spcBef>
                <a:spcPct val="20000"/>
              </a:spcBef>
              <a:spcAft>
                <a:spcPct val="0"/>
              </a:spcAft>
              <a:buClr>
                <a:schemeClr val="accent1"/>
              </a:buClr>
              <a:buSzPct val="50000"/>
              <a:buFont typeface="Wingdings" pitchFamily="2" charset="2"/>
              <a:buChar char="o"/>
              <a:defRPr sz="2000">
                <a:solidFill>
                  <a:schemeClr val="tx1"/>
                </a:solidFill>
                <a:latin typeface="+mn-lt"/>
              </a:defRPr>
            </a:lvl7pPr>
            <a:lvl8pPr marL="3668713" indent="-468313" algn="l" rtl="0" fontAlgn="base">
              <a:spcBef>
                <a:spcPct val="20000"/>
              </a:spcBef>
              <a:spcAft>
                <a:spcPct val="0"/>
              </a:spcAft>
              <a:buClr>
                <a:schemeClr val="accent1"/>
              </a:buClr>
              <a:buSzPct val="50000"/>
              <a:buFont typeface="Wingdings" pitchFamily="2" charset="2"/>
              <a:buChar char="o"/>
              <a:defRPr sz="2000">
                <a:solidFill>
                  <a:schemeClr val="tx1"/>
                </a:solidFill>
                <a:latin typeface="+mn-lt"/>
              </a:defRPr>
            </a:lvl8pPr>
            <a:lvl9pPr marL="4125913" indent="-468313" algn="l" rtl="0" fontAlgn="base">
              <a:spcBef>
                <a:spcPct val="20000"/>
              </a:spcBef>
              <a:spcAft>
                <a:spcPct val="0"/>
              </a:spcAft>
              <a:buClr>
                <a:schemeClr val="accent1"/>
              </a:buClr>
              <a:buSzPct val="50000"/>
              <a:buFont typeface="Wingdings" pitchFamily="2" charset="2"/>
              <a:buChar char="o"/>
              <a:defRPr sz="2000">
                <a:solidFill>
                  <a:schemeClr val="tx1"/>
                </a:solidFill>
                <a:latin typeface="+mn-lt"/>
              </a:defRPr>
            </a:lvl9pPr>
          </a:lstStyle>
          <a:p>
            <a:pPr eaLnBrk="1" hangingPunct="1">
              <a:buClr>
                <a:srgbClr val="669900"/>
              </a:buClr>
              <a:defRPr/>
            </a:pPr>
            <a:r>
              <a:rPr lang="en-US" altLang="en-US" sz="2800" kern="0" dirty="0">
                <a:solidFill>
                  <a:srgbClr val="000000"/>
                </a:solidFill>
              </a:rPr>
              <a:t>Visit checklists, including a screening and enrollment checklist, are available for download and modification on the MTN website.</a:t>
            </a:r>
            <a:endParaRPr lang="en-US" altLang="en-US" kern="0" dirty="0">
              <a:solidFill>
                <a:srgbClr val="000000"/>
              </a:solidFill>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344953671"/>
      </p:ext>
    </p:extLst>
  </p:cSld>
  <p:clrMapOvr>
    <a:masterClrMapping/>
  </p:clrMapOvr>
  <mc:AlternateContent xmlns:mc="http://schemas.openxmlformats.org/markup-compatibility/2006">
    <mc:Choice xmlns:p14="http://schemas.microsoft.com/office/powerpoint/2010/main" Requires="p14">
      <p:transition spd="slow" p14:dur="2000" advTm="23025"/>
    </mc:Choice>
    <mc:Fallback>
      <p:transition spd="slow" advTm="230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a:xfrm>
            <a:off x="457200" y="228600"/>
            <a:ext cx="8229600" cy="1143000"/>
          </a:xfrm>
        </p:spPr>
        <p:txBody>
          <a:bodyPr/>
          <a:lstStyle/>
          <a:p>
            <a:r>
              <a:rPr lang="en-US" altLang="en-US" sz="4000">
                <a:solidFill>
                  <a:schemeClr val="tx1"/>
                </a:solidFill>
              </a:rPr>
              <a:t>Confirming Eligibility</a:t>
            </a:r>
          </a:p>
        </p:txBody>
      </p:sp>
      <p:pic>
        <p:nvPicPr>
          <p:cNvPr id="35843"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04802" y="1860552"/>
            <a:ext cx="3554413" cy="484822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35844" name="TextBox 1"/>
          <p:cNvSpPr txBox="1">
            <a:spLocks noChangeArrowheads="1"/>
          </p:cNvSpPr>
          <p:nvPr/>
        </p:nvSpPr>
        <p:spPr bwMode="auto">
          <a:xfrm>
            <a:off x="4038602" y="1658938"/>
            <a:ext cx="4799013" cy="4894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marL="0" lvl="1" fontAlgn="base">
              <a:spcBef>
                <a:spcPct val="0"/>
              </a:spcBef>
              <a:spcAft>
                <a:spcPct val="0"/>
              </a:spcAft>
              <a:buFont typeface="Wingdings" panose="05000000000000000000" pitchFamily="2" charset="2"/>
              <a:buChar char="q"/>
            </a:pPr>
            <a:r>
              <a:rPr lang="en-US" altLang="en-US" sz="2400">
                <a:solidFill>
                  <a:srgbClr val="000000"/>
                </a:solidFill>
                <a:latin typeface="Calibri" panose="020F0502020204030204" pitchFamily="34" charset="0"/>
              </a:rPr>
              <a:t>Collect certified copies of source documents from ASPIRE/parent study to demonstrate eligibility and HIV status for CRF completion.</a:t>
            </a:r>
          </a:p>
          <a:p>
            <a:pPr eaLnBrk="0" fontAlgn="base" hangingPunct="0">
              <a:spcBef>
                <a:spcPct val="0"/>
              </a:spcBef>
              <a:spcAft>
                <a:spcPct val="0"/>
              </a:spcAft>
              <a:buFont typeface="Wingdings" panose="05000000000000000000" pitchFamily="2" charset="2"/>
              <a:buChar char="q"/>
            </a:pPr>
            <a:r>
              <a:rPr lang="en-US" altLang="en-US" sz="2400">
                <a:solidFill>
                  <a:srgbClr val="000000"/>
                </a:solidFill>
                <a:latin typeface="Calibri" panose="020F0502020204030204" pitchFamily="34" charset="0"/>
              </a:rPr>
              <a:t>Note that participants DO NOT have to be </a:t>
            </a:r>
            <a:r>
              <a:rPr lang="en-US" altLang="en-US" sz="2400" i="1">
                <a:solidFill>
                  <a:srgbClr val="000000"/>
                </a:solidFill>
                <a:latin typeface="Calibri" panose="020F0502020204030204" pitchFamily="34" charset="0"/>
              </a:rPr>
              <a:t>currently</a:t>
            </a:r>
            <a:r>
              <a:rPr lang="en-US" altLang="en-US" sz="2400">
                <a:solidFill>
                  <a:srgbClr val="000000"/>
                </a:solidFill>
                <a:latin typeface="Calibri" panose="020F0502020204030204" pitchFamily="34" charset="0"/>
              </a:rPr>
              <a:t> enrolled in ASPIRE to be eligible, as long as they were enrolled in parent protocol during pregnancy</a:t>
            </a:r>
          </a:p>
          <a:p>
            <a:pPr eaLnBrk="0" fontAlgn="base" hangingPunct="0">
              <a:spcBef>
                <a:spcPct val="0"/>
              </a:spcBef>
              <a:spcAft>
                <a:spcPct val="0"/>
              </a:spcAft>
              <a:buFont typeface="Wingdings" panose="05000000000000000000" pitchFamily="2" charset="2"/>
              <a:buChar char="q"/>
            </a:pPr>
            <a:r>
              <a:rPr lang="en-US" altLang="en-US" sz="2400">
                <a:solidFill>
                  <a:srgbClr val="000000"/>
                </a:solidFill>
                <a:latin typeface="Calibri" panose="020F0502020204030204" pitchFamily="34" charset="0"/>
              </a:rPr>
              <a:t> If an eligibility checklist tool is not used, all inclusion/exclusion criteria must be clearly documented in the chart notes.</a:t>
            </a:r>
          </a:p>
        </p:txBody>
      </p:sp>
      <p:sp>
        <p:nvSpPr>
          <p:cNvPr id="35845" name="TextBox 2"/>
          <p:cNvSpPr txBox="1">
            <a:spLocks noChangeArrowheads="1"/>
          </p:cNvSpPr>
          <p:nvPr/>
        </p:nvSpPr>
        <p:spPr bwMode="auto">
          <a:xfrm>
            <a:off x="228602" y="1447800"/>
            <a:ext cx="34782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0" fontAlgn="base" hangingPunct="0">
              <a:spcBef>
                <a:spcPct val="0"/>
              </a:spcBef>
              <a:spcAft>
                <a:spcPct val="0"/>
              </a:spcAft>
            </a:pPr>
            <a:r>
              <a:rPr lang="en-US" altLang="en-US">
                <a:solidFill>
                  <a:srgbClr val="000000"/>
                </a:solidFill>
                <a:latin typeface="Calibri" panose="020F0502020204030204" pitchFamily="34" charset="0"/>
              </a:rPr>
              <a:t>Eligibility Checklist:</a:t>
            </a: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771955887"/>
      </p:ext>
    </p:extLst>
  </p:cSld>
  <p:clrMapOvr>
    <a:masterClrMapping/>
  </p:clrMapOvr>
  <mc:AlternateContent xmlns:mc="http://schemas.openxmlformats.org/markup-compatibility/2006" xmlns:p14="http://schemas.microsoft.com/office/powerpoint/2010/main">
    <mc:Choice Requires="p14">
      <p:transition spd="slow" p14:dur="2000" advTm="60963"/>
    </mc:Choice>
    <mc:Fallback xmlns="">
      <p:transition spd="slow" advTm="609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p:cNvSpPr>
            <a:spLocks noGrp="1"/>
          </p:cNvSpPr>
          <p:nvPr>
            <p:ph type="title"/>
          </p:nvPr>
        </p:nvSpPr>
        <p:spPr>
          <a:xfrm>
            <a:off x="457200" y="304800"/>
            <a:ext cx="8229600" cy="1143000"/>
          </a:xfrm>
        </p:spPr>
        <p:txBody>
          <a:bodyPr/>
          <a:lstStyle/>
          <a:p>
            <a:r>
              <a:rPr lang="en-US" altLang="en-US" smtClean="0">
                <a:solidFill>
                  <a:schemeClr val="tx1"/>
                </a:solidFill>
              </a:rPr>
              <a:t>Adequate Locator</a:t>
            </a:r>
          </a:p>
        </p:txBody>
      </p:sp>
      <p:sp>
        <p:nvSpPr>
          <p:cNvPr id="37891" name="Content Placeholder 2"/>
          <p:cNvSpPr>
            <a:spLocks noGrp="1"/>
          </p:cNvSpPr>
          <p:nvPr>
            <p:ph idx="1"/>
          </p:nvPr>
        </p:nvSpPr>
        <p:spPr>
          <a:xfrm>
            <a:off x="457200" y="1676402"/>
            <a:ext cx="8229600" cy="4454525"/>
          </a:xfrm>
        </p:spPr>
        <p:txBody>
          <a:bodyPr/>
          <a:lstStyle/>
          <a:p>
            <a:pPr eaLnBrk="1" hangingPunct="1"/>
            <a:r>
              <a:rPr lang="en-US" altLang="en-US" smtClean="0"/>
              <a:t>Locator information is also collected in the parent protocol.  No need to repeat locator questions during both visits, if done on same day.</a:t>
            </a:r>
          </a:p>
          <a:p>
            <a:pPr lvl="1" eaLnBrk="1" hangingPunct="1"/>
            <a:r>
              <a:rPr lang="en-US" altLang="en-US" smtClean="0"/>
              <a:t>Will you keep a central copy of the locator form? Make certified copies? Will any supplemental locator information be required for 016 (defined in site-specific SOPs)?  What if the participant has already exited ASPIRE?</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159290297"/>
      </p:ext>
    </p:extLst>
  </p:cSld>
  <p:clrMapOvr>
    <a:masterClrMapping/>
  </p:clrMapOvr>
  <mc:AlternateContent xmlns:mc="http://schemas.openxmlformats.org/markup-compatibility/2006" xmlns:p14="http://schemas.microsoft.com/office/powerpoint/2010/main">
    <mc:Choice Requires="p14">
      <p:transition spd="slow" p14:dur="2000" advTm="63835"/>
    </mc:Choice>
    <mc:Fallback xmlns="">
      <p:transition spd="slow" advTm="638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Rot="1" noChangeArrowheads="1"/>
          </p:cNvSpPr>
          <p:nvPr>
            <p:ph type="title"/>
          </p:nvPr>
        </p:nvSpPr>
        <p:spPr>
          <a:xfrm>
            <a:off x="152400" y="609600"/>
            <a:ext cx="8763000" cy="762000"/>
          </a:xfrm>
        </p:spPr>
        <p:txBody>
          <a:bodyPr/>
          <a:lstStyle/>
          <a:p>
            <a:pPr eaLnBrk="1" hangingPunct="1"/>
            <a:r>
              <a:rPr lang="en-US" altLang="en-US" sz="4000"/>
              <a:t>Types of Informed Consent in 016</a:t>
            </a:r>
          </a:p>
        </p:txBody>
      </p:sp>
      <p:pic>
        <p:nvPicPr>
          <p:cNvPr id="39939" name="Picture 3" descr="MTN LOGO_Final"/>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96200" y="6096000"/>
            <a:ext cx="1169988" cy="693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4"/>
          <p:cNvSpPr txBox="1">
            <a:spLocks noChangeArrowheads="1"/>
          </p:cNvSpPr>
          <p:nvPr/>
        </p:nvSpPr>
        <p:spPr bwMode="auto">
          <a:xfrm>
            <a:off x="381000" y="1447800"/>
            <a:ext cx="8382000" cy="419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469900" indent="-469900" algn="l" rtl="0" eaLnBrk="0" fontAlgn="base" hangingPunct="0">
              <a:spcBef>
                <a:spcPct val="20000"/>
              </a:spcBef>
              <a:spcAft>
                <a:spcPct val="0"/>
              </a:spcAft>
              <a:buClr>
                <a:schemeClr val="bg2"/>
              </a:buClr>
              <a:buSzPct val="70000"/>
              <a:buFont typeface="Wingdings" pitchFamily="2" charset="2"/>
              <a:buChar char="o"/>
              <a:defRPr sz="3200">
                <a:solidFill>
                  <a:schemeClr val="tx1"/>
                </a:solidFill>
                <a:latin typeface="+mn-lt"/>
                <a:ea typeface="+mn-ea"/>
                <a:cs typeface="+mn-cs"/>
              </a:defRPr>
            </a:lvl1pPr>
            <a:lvl2pPr marL="908050" indent="-436563" algn="l" rtl="0" eaLnBrk="0" fontAlgn="base" hangingPunct="0">
              <a:spcBef>
                <a:spcPct val="20000"/>
              </a:spcBef>
              <a:spcAft>
                <a:spcPct val="0"/>
              </a:spcAft>
              <a:buClr>
                <a:schemeClr val="accent2"/>
              </a:buClr>
              <a:buSzPct val="75000"/>
              <a:buFont typeface="Wingdings" pitchFamily="2" charset="2"/>
              <a:buChar char="n"/>
              <a:defRPr sz="2800">
                <a:solidFill>
                  <a:schemeClr val="tx1"/>
                </a:solidFill>
                <a:latin typeface="+mn-lt"/>
              </a:defRPr>
            </a:lvl2pPr>
            <a:lvl3pPr marL="1377950" indent="-468313" algn="l" rtl="0" eaLnBrk="0" fontAlgn="base" hangingPunct="0">
              <a:spcBef>
                <a:spcPct val="20000"/>
              </a:spcBef>
              <a:spcAft>
                <a:spcPct val="0"/>
              </a:spcAft>
              <a:buClr>
                <a:schemeClr val="bg2"/>
              </a:buClr>
              <a:buSzPct val="65000"/>
              <a:buFont typeface="Wingdings" pitchFamily="2" charset="2"/>
              <a:buChar char="o"/>
              <a:defRPr sz="2400">
                <a:solidFill>
                  <a:schemeClr val="tx1"/>
                </a:solidFill>
                <a:latin typeface="+mn-lt"/>
              </a:defRPr>
            </a:lvl3pPr>
            <a:lvl4pPr marL="1827213" indent="-438150" algn="l" rtl="0" eaLnBrk="0" fontAlgn="base" hangingPunct="0">
              <a:spcBef>
                <a:spcPct val="20000"/>
              </a:spcBef>
              <a:spcAft>
                <a:spcPct val="0"/>
              </a:spcAft>
              <a:buClr>
                <a:schemeClr val="accent2"/>
              </a:buClr>
              <a:buSzPct val="75000"/>
              <a:buFont typeface="Wingdings" pitchFamily="2" charset="2"/>
              <a:buChar char="n"/>
              <a:defRPr sz="2000">
                <a:solidFill>
                  <a:schemeClr val="tx1"/>
                </a:solidFill>
                <a:latin typeface="+mn-lt"/>
              </a:defRPr>
            </a:lvl4pPr>
            <a:lvl5pPr marL="2297113" indent="-468313" algn="l" rtl="0" eaLnBrk="0" fontAlgn="base" hangingPunct="0">
              <a:spcBef>
                <a:spcPct val="20000"/>
              </a:spcBef>
              <a:spcAft>
                <a:spcPct val="0"/>
              </a:spcAft>
              <a:buClr>
                <a:schemeClr val="accent1"/>
              </a:buClr>
              <a:buSzPct val="50000"/>
              <a:buFont typeface="Wingdings" pitchFamily="2" charset="2"/>
              <a:buChar char="o"/>
              <a:defRPr sz="2000">
                <a:solidFill>
                  <a:schemeClr val="tx1"/>
                </a:solidFill>
                <a:latin typeface="+mn-lt"/>
              </a:defRPr>
            </a:lvl5pPr>
            <a:lvl6pPr marL="2754313" indent="-468313" algn="l" rtl="0" fontAlgn="base">
              <a:spcBef>
                <a:spcPct val="20000"/>
              </a:spcBef>
              <a:spcAft>
                <a:spcPct val="0"/>
              </a:spcAft>
              <a:buClr>
                <a:schemeClr val="accent1"/>
              </a:buClr>
              <a:buSzPct val="50000"/>
              <a:buFont typeface="Wingdings" pitchFamily="2" charset="2"/>
              <a:buChar char="o"/>
              <a:defRPr sz="2000">
                <a:solidFill>
                  <a:schemeClr val="tx1"/>
                </a:solidFill>
                <a:latin typeface="+mn-lt"/>
              </a:defRPr>
            </a:lvl6pPr>
            <a:lvl7pPr marL="3211513" indent="-468313" algn="l" rtl="0" fontAlgn="base">
              <a:spcBef>
                <a:spcPct val="20000"/>
              </a:spcBef>
              <a:spcAft>
                <a:spcPct val="0"/>
              </a:spcAft>
              <a:buClr>
                <a:schemeClr val="accent1"/>
              </a:buClr>
              <a:buSzPct val="50000"/>
              <a:buFont typeface="Wingdings" pitchFamily="2" charset="2"/>
              <a:buChar char="o"/>
              <a:defRPr sz="2000">
                <a:solidFill>
                  <a:schemeClr val="tx1"/>
                </a:solidFill>
                <a:latin typeface="+mn-lt"/>
              </a:defRPr>
            </a:lvl7pPr>
            <a:lvl8pPr marL="3668713" indent="-468313" algn="l" rtl="0" fontAlgn="base">
              <a:spcBef>
                <a:spcPct val="20000"/>
              </a:spcBef>
              <a:spcAft>
                <a:spcPct val="0"/>
              </a:spcAft>
              <a:buClr>
                <a:schemeClr val="accent1"/>
              </a:buClr>
              <a:buSzPct val="50000"/>
              <a:buFont typeface="Wingdings" pitchFamily="2" charset="2"/>
              <a:buChar char="o"/>
              <a:defRPr sz="2000">
                <a:solidFill>
                  <a:schemeClr val="tx1"/>
                </a:solidFill>
                <a:latin typeface="+mn-lt"/>
              </a:defRPr>
            </a:lvl8pPr>
            <a:lvl9pPr marL="4125913" indent="-468313" algn="l" rtl="0" fontAlgn="base">
              <a:spcBef>
                <a:spcPct val="20000"/>
              </a:spcBef>
              <a:spcAft>
                <a:spcPct val="0"/>
              </a:spcAft>
              <a:buClr>
                <a:schemeClr val="accent1"/>
              </a:buClr>
              <a:buSzPct val="50000"/>
              <a:buFont typeface="Wingdings" pitchFamily="2" charset="2"/>
              <a:buChar char="o"/>
              <a:defRPr sz="2000">
                <a:solidFill>
                  <a:schemeClr val="tx1"/>
                </a:solidFill>
                <a:latin typeface="+mn-lt"/>
              </a:defRPr>
            </a:lvl9pPr>
          </a:lstStyle>
          <a:p>
            <a:pPr eaLnBrk="1" hangingPunct="1">
              <a:buClr>
                <a:srgbClr val="669900"/>
              </a:buClr>
              <a:defRPr/>
            </a:pPr>
            <a:r>
              <a:rPr lang="en-US" sz="2400" u="sng" kern="0" dirty="0">
                <a:solidFill>
                  <a:srgbClr val="000000"/>
                </a:solidFill>
              </a:rPr>
              <a:t>Mother and Infant Screening &amp; Enrollment </a:t>
            </a:r>
          </a:p>
          <a:p>
            <a:pPr lvl="1" eaLnBrk="1" hangingPunct="1">
              <a:buClr>
                <a:srgbClr val="800080"/>
              </a:buClr>
              <a:defRPr/>
            </a:pPr>
            <a:r>
              <a:rPr lang="en-US" sz="2000" kern="0" dirty="0">
                <a:solidFill>
                  <a:srgbClr val="000000"/>
                </a:solidFill>
              </a:rPr>
              <a:t>May be </a:t>
            </a:r>
            <a:r>
              <a:rPr lang="en-US" sz="2000" b="1" kern="0" dirty="0">
                <a:solidFill>
                  <a:srgbClr val="000000"/>
                </a:solidFill>
              </a:rPr>
              <a:t>combined consent </a:t>
            </a:r>
            <a:r>
              <a:rPr lang="en-US" sz="2000" kern="0" dirty="0">
                <a:solidFill>
                  <a:srgbClr val="000000"/>
                </a:solidFill>
              </a:rPr>
              <a:t>or two separate consents</a:t>
            </a:r>
          </a:p>
          <a:p>
            <a:pPr lvl="1" eaLnBrk="1" hangingPunct="1">
              <a:buClr>
                <a:srgbClr val="800080"/>
              </a:buClr>
              <a:defRPr/>
            </a:pPr>
            <a:r>
              <a:rPr lang="en-US" sz="2000" kern="0" dirty="0">
                <a:solidFill>
                  <a:srgbClr val="000000"/>
                </a:solidFill>
              </a:rPr>
              <a:t>Mothers may enroll without consenting their infants, but infants cannot enroll without the mother being enrolled.</a:t>
            </a:r>
          </a:p>
          <a:p>
            <a:pPr eaLnBrk="1" hangingPunct="1">
              <a:buClr>
                <a:srgbClr val="669900"/>
              </a:buClr>
              <a:defRPr/>
            </a:pPr>
            <a:r>
              <a:rPr lang="en-US" sz="2400" u="sng" kern="0" dirty="0">
                <a:solidFill>
                  <a:srgbClr val="000000"/>
                </a:solidFill>
              </a:rPr>
              <a:t>Off-Site Visit ICF</a:t>
            </a:r>
          </a:p>
          <a:p>
            <a:pPr lvl="1" eaLnBrk="1" hangingPunct="1">
              <a:buClr>
                <a:srgbClr val="800080"/>
              </a:buClr>
              <a:defRPr/>
            </a:pPr>
            <a:r>
              <a:rPr lang="en-US" sz="2000" kern="0" dirty="0">
                <a:solidFill>
                  <a:srgbClr val="000000"/>
                </a:solidFill>
              </a:rPr>
              <a:t>Provides consent for mother </a:t>
            </a:r>
            <a:r>
              <a:rPr lang="en-US" sz="2000" i="1" kern="0" dirty="0">
                <a:solidFill>
                  <a:srgbClr val="000000"/>
                </a:solidFill>
              </a:rPr>
              <a:t>or</a:t>
            </a:r>
            <a:r>
              <a:rPr lang="en-US" sz="2000" kern="0" dirty="0">
                <a:solidFill>
                  <a:srgbClr val="000000"/>
                </a:solidFill>
              </a:rPr>
              <a:t> infant visits to occur off-site.</a:t>
            </a:r>
          </a:p>
          <a:p>
            <a:pPr eaLnBrk="1" hangingPunct="1">
              <a:buClr>
                <a:srgbClr val="669900"/>
              </a:buClr>
              <a:defRPr/>
            </a:pPr>
            <a:r>
              <a:rPr lang="en-US" sz="2400" u="sng" kern="0" dirty="0">
                <a:solidFill>
                  <a:srgbClr val="000000"/>
                </a:solidFill>
              </a:rPr>
              <a:t>Informed consent for infant HIV testing</a:t>
            </a:r>
          </a:p>
          <a:p>
            <a:pPr lvl="1" eaLnBrk="1" hangingPunct="1">
              <a:buClr>
                <a:srgbClr val="800080"/>
              </a:buClr>
              <a:defRPr/>
            </a:pPr>
            <a:r>
              <a:rPr lang="en-US" sz="2000" b="1" kern="0" dirty="0">
                <a:solidFill>
                  <a:srgbClr val="000000"/>
                </a:solidFill>
              </a:rPr>
              <a:t>ONLY</a:t>
            </a:r>
            <a:r>
              <a:rPr lang="en-US" sz="2000" kern="0" dirty="0">
                <a:solidFill>
                  <a:srgbClr val="000000"/>
                </a:solidFill>
              </a:rPr>
              <a:t> babies of HIV-infected mothers </a:t>
            </a:r>
          </a:p>
          <a:p>
            <a:pPr eaLnBrk="1" hangingPunct="1">
              <a:buClr>
                <a:srgbClr val="669900"/>
              </a:buClr>
              <a:defRPr/>
            </a:pPr>
            <a:r>
              <a:rPr lang="en-US" sz="2400" kern="0" dirty="0">
                <a:solidFill>
                  <a:srgbClr val="000000"/>
                </a:solidFill>
              </a:rPr>
              <a:t>Comprehension </a:t>
            </a:r>
            <a:r>
              <a:rPr lang="en-US" sz="2400" kern="0" dirty="0" smtClean="0">
                <a:solidFill>
                  <a:srgbClr val="000000"/>
                </a:solidFill>
              </a:rPr>
              <a:t>Checklists are </a:t>
            </a:r>
            <a:r>
              <a:rPr lang="en-US" sz="2400" kern="0" dirty="0">
                <a:solidFill>
                  <a:srgbClr val="000000"/>
                </a:solidFill>
              </a:rPr>
              <a:t>required for </a:t>
            </a:r>
            <a:r>
              <a:rPr lang="en-US" sz="2400" kern="0" dirty="0" smtClean="0">
                <a:solidFill>
                  <a:srgbClr val="000000"/>
                </a:solidFill>
              </a:rPr>
              <a:t>the Screening &amp; Enrollment and Infant HIV Testing ICFs.</a:t>
            </a:r>
            <a:endParaRPr lang="en-US" sz="2400" kern="0" dirty="0">
              <a:solidFill>
                <a:srgbClr val="000000"/>
              </a:solidFill>
            </a:endParaRPr>
          </a:p>
          <a:p>
            <a:pPr eaLnBrk="1" hangingPunct="1">
              <a:buClr>
                <a:srgbClr val="669900"/>
              </a:buClr>
              <a:defRPr/>
            </a:pPr>
            <a:r>
              <a:rPr lang="en-US" sz="2400" kern="0" dirty="0">
                <a:solidFill>
                  <a:srgbClr val="000000"/>
                </a:solidFill>
              </a:rPr>
              <a:t>Like ASPIRE, use IC coversheet to document this session.</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793837033"/>
      </p:ext>
    </p:extLst>
  </p:cSld>
  <p:clrMapOvr>
    <a:masterClrMapping/>
  </p:clrMapOvr>
  <mc:AlternateContent xmlns:mc="http://schemas.openxmlformats.org/markup-compatibility/2006" xmlns:p14="http://schemas.microsoft.com/office/powerpoint/2010/main">
    <mc:Choice Requires="p14">
      <p:transition spd="slow" p14:dur="2000" advTm="91509"/>
    </mc:Choice>
    <mc:Fallback xmlns="">
      <p:transition spd="slow" advTm="915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xfrm>
            <a:off x="457200" y="533400"/>
            <a:ext cx="8229600" cy="838200"/>
          </a:xfrm>
        </p:spPr>
        <p:txBody>
          <a:bodyPr/>
          <a:lstStyle/>
          <a:p>
            <a:pPr eaLnBrk="1" hangingPunct="1"/>
            <a:r>
              <a:rPr lang="en-US" altLang="en-US" b="1" smtClean="0"/>
              <a:t>Screening &amp; Enrollment Logs</a:t>
            </a:r>
          </a:p>
        </p:txBody>
      </p:sp>
      <p:pic>
        <p:nvPicPr>
          <p:cNvPr id="41987" name="Picture 3" descr="MTN LOGO_Final"/>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72400" y="6096000"/>
            <a:ext cx="1169988" cy="693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017860" name="Group 4"/>
          <p:cNvGraphicFramePr>
            <a:graphicFrameLocks noGrp="1"/>
          </p:cNvGraphicFramePr>
          <p:nvPr>
            <p:ph type="tbl" idx="1"/>
          </p:nvPr>
        </p:nvGraphicFramePr>
        <p:xfrm>
          <a:off x="457200" y="1828800"/>
          <a:ext cx="8001000" cy="4256089"/>
        </p:xfrm>
        <a:graphic>
          <a:graphicData uri="http://schemas.openxmlformats.org/drawingml/2006/table">
            <a:tbl>
              <a:tblPr/>
              <a:tblGrid>
                <a:gridCol w="534988"/>
                <a:gridCol w="1058862"/>
                <a:gridCol w="1096963"/>
                <a:gridCol w="433387"/>
                <a:gridCol w="685800"/>
                <a:gridCol w="838200"/>
                <a:gridCol w="914400"/>
                <a:gridCol w="990600"/>
                <a:gridCol w="762000"/>
                <a:gridCol w="685800"/>
              </a:tblGrid>
              <a:tr h="296814">
                <a:tc gridSpan="10">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rgbClr val="FFFFFF"/>
                          </a:solidFill>
                          <a:effectLst/>
                          <a:latin typeface="Arial Narrow" pitchFamily="34" charset="0"/>
                          <a:cs typeface="Times New Roman" pitchFamily="18" charset="0"/>
                        </a:rPr>
                        <a:t>MTN-016 Women Screening and Enrollment Log</a:t>
                      </a:r>
                      <a:endParaRPr kumimoji="0" lang="en-US" sz="1800" b="0" i="0" u="none" strike="noStrike" cap="none" normalizeH="0" baseline="0" dirty="0" smtClean="0">
                        <a:ln>
                          <a:noFill/>
                        </a:ln>
                        <a:solidFill>
                          <a:schemeClr val="tx1"/>
                        </a:solidFill>
                        <a:effectLst/>
                        <a:latin typeface="Arial" pitchFamily="34" charset="0"/>
                      </a:endParaRPr>
                    </a:p>
                  </a:txBody>
                  <a:tcPr marT="45712" marB="45712"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800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263482">
                <a:tc gridSpan="10">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smtClean="0">
                          <a:ln>
                            <a:noFill/>
                          </a:ln>
                          <a:solidFill>
                            <a:schemeClr val="tx1"/>
                          </a:solidFill>
                          <a:effectLst/>
                          <a:latin typeface="Arial Narrow" pitchFamily="34" charset="0"/>
                          <a:cs typeface="Times New Roman" pitchFamily="18" charset="0"/>
                        </a:rPr>
                        <a:t>Site Name and Location: </a:t>
                      </a:r>
                      <a:endParaRPr kumimoji="0" lang="en-US" sz="1800" b="0" i="0" u="none" strike="noStrike" cap="none" normalizeH="0" baseline="0" smtClean="0">
                        <a:ln>
                          <a:noFill/>
                        </a:ln>
                        <a:solidFill>
                          <a:schemeClr val="tx1"/>
                        </a:solidFill>
                        <a:effectLst/>
                        <a:latin typeface="Arial" pitchFamily="34" charset="0"/>
                      </a:endParaRPr>
                    </a:p>
                  </a:txBody>
                  <a:tcPr marT="45712" marB="45712"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92694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Narrow" pitchFamily="34" charset="0"/>
                          <a:cs typeface="Times New Roman" pitchFamily="18" charset="0"/>
                        </a:rPr>
                        <a:t>No. (ex. 1, 2, 3)</a:t>
                      </a:r>
                      <a:endParaRPr kumimoji="0" lang="en-US" sz="1800" b="0" i="0" u="none" strike="noStrike" cap="none" normalizeH="0" baseline="0" smtClean="0">
                        <a:ln>
                          <a:noFill/>
                        </a:ln>
                        <a:solidFill>
                          <a:schemeClr val="tx1"/>
                        </a:solidFill>
                        <a:effectLst/>
                        <a:latin typeface="Arial" pitchFamily="34" charset="0"/>
                      </a:endParaRPr>
                    </a:p>
                  </a:txBody>
                  <a:tcPr marT="45712" marB="45712"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Narrow" pitchFamily="34" charset="0"/>
                          <a:cs typeface="Times New Roman" pitchFamily="18" charset="0"/>
                        </a:rPr>
                        <a:t>Parent Study PTID*                                    (ex. ASPIRE PTID)</a:t>
                      </a:r>
                      <a:endParaRPr kumimoji="0" lang="en-US" sz="1800" b="0" i="0" u="none" strike="noStrike" cap="none" normalizeH="0" baseline="0" dirty="0" smtClean="0">
                        <a:ln>
                          <a:noFill/>
                        </a:ln>
                        <a:solidFill>
                          <a:schemeClr val="tx1"/>
                        </a:solidFill>
                        <a:effectLst/>
                        <a:latin typeface="Arial" pitchFamily="34" charset="0"/>
                      </a:endParaRPr>
                    </a:p>
                  </a:txBody>
                  <a:tcPr marT="45712" marB="45712"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Narrow" pitchFamily="34" charset="0"/>
                          <a:cs typeface="Times New Roman" pitchFamily="18" charset="0"/>
                        </a:rPr>
                        <a:t>Date IC signed (if not signed, specify reason and complete Staff Initials column)</a:t>
                      </a:r>
                      <a:endParaRPr kumimoji="0" lang="en-US" sz="1800" b="0" i="0" u="none" strike="noStrike" cap="none" normalizeH="0" baseline="0" smtClean="0">
                        <a:ln>
                          <a:noFill/>
                        </a:ln>
                        <a:solidFill>
                          <a:schemeClr val="tx1"/>
                        </a:solidFill>
                        <a:effectLst/>
                        <a:latin typeface="Arial" pitchFamily="34" charset="0"/>
                      </a:endParaRPr>
                    </a:p>
                  </a:txBody>
                  <a:tcPr marT="45712" marB="45712"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Narrow" pitchFamily="34" charset="0"/>
                          <a:cs typeface="Times New Roman" pitchFamily="18" charset="0"/>
                        </a:rPr>
                        <a:t>016 PTID</a:t>
                      </a:r>
                      <a:endParaRPr kumimoji="0" lang="en-US" sz="1800" b="0" i="0" u="none" strike="noStrike" cap="none" normalizeH="0" baseline="0" smtClean="0">
                        <a:ln>
                          <a:noFill/>
                        </a:ln>
                        <a:solidFill>
                          <a:schemeClr val="tx1"/>
                        </a:solidFill>
                        <a:effectLst/>
                        <a:latin typeface="Arial" pitchFamily="34" charset="0"/>
                      </a:endParaRPr>
                    </a:p>
                  </a:txBody>
                  <a:tcPr marT="45712" marB="45712"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Narrow" pitchFamily="34" charset="0"/>
                          <a:cs typeface="Times New Roman" pitchFamily="18" charset="0"/>
                        </a:rPr>
                        <a:t>Eligible?</a:t>
                      </a:r>
                      <a:endParaRPr kumimoji="0" lang="en-US" sz="1800" b="0" i="0" u="none" strike="noStrike" cap="none" normalizeH="0" baseline="0" smtClean="0">
                        <a:ln>
                          <a:noFill/>
                        </a:ln>
                        <a:solidFill>
                          <a:schemeClr val="tx1"/>
                        </a:solidFill>
                        <a:effectLst/>
                        <a:latin typeface="Arial" pitchFamily="34" charset="0"/>
                      </a:endParaRPr>
                    </a:p>
                  </a:txBody>
                  <a:tcPr marT="45712" marB="45712"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Narrow" pitchFamily="34" charset="0"/>
                          <a:cs typeface="Times New Roman" pitchFamily="18" charset="0"/>
                        </a:rPr>
                        <a:t>Subsequent</a:t>
                      </a:r>
                      <a:endParaRPr kumimoji="0" lang="en-US" sz="1000" b="0" i="0" u="none" strike="noStrike" cap="none" normalizeH="0" baseline="0" smtClean="0">
                        <a:ln>
                          <a:noFill/>
                        </a:ln>
                        <a:solidFill>
                          <a:schemeClr val="tx1"/>
                        </a:solidFill>
                        <a:effectLst/>
                        <a:latin typeface="Times New Roman" pitchFamily="18" charset="0"/>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Narrow" pitchFamily="34" charset="0"/>
                          <a:cs typeface="Times New Roman" pitchFamily="18" charset="0"/>
                        </a:rPr>
                        <a:t>Pregnancy?</a:t>
                      </a:r>
                      <a:endParaRPr kumimoji="0" lang="en-US" sz="1800" b="0" i="0" u="none" strike="noStrike" cap="none" normalizeH="0" baseline="0" smtClean="0">
                        <a:ln>
                          <a:noFill/>
                        </a:ln>
                        <a:solidFill>
                          <a:schemeClr val="tx1"/>
                        </a:solidFill>
                        <a:effectLst/>
                        <a:latin typeface="Arial" pitchFamily="34" charset="0"/>
                      </a:endParaRPr>
                    </a:p>
                  </a:txBody>
                  <a:tcPr marT="45712" marB="45712"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Narrow" pitchFamily="34" charset="0"/>
                          <a:cs typeface="Times New Roman" pitchFamily="18" charset="0"/>
                        </a:rPr>
                        <a:t>Enrollment date</a:t>
                      </a:r>
                      <a:endParaRPr kumimoji="0" lang="en-US" sz="1000" b="0" i="0" u="none" strike="noStrike" cap="none" normalizeH="0" baseline="0" smtClean="0">
                        <a:ln>
                          <a:noFill/>
                        </a:ln>
                        <a:solidFill>
                          <a:schemeClr val="tx1"/>
                        </a:solidFill>
                        <a:effectLst/>
                        <a:latin typeface="Times New Roman" pitchFamily="18" charset="0"/>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Narrow" pitchFamily="34" charset="0"/>
                          <a:cs typeface="Times New Roman" pitchFamily="18" charset="0"/>
                        </a:rPr>
                        <a:t>(dd MMM yy)</a:t>
                      </a:r>
                      <a:endParaRPr kumimoji="0" lang="en-US" sz="1800" b="0" i="0" u="none" strike="noStrike" cap="none" normalizeH="0" baseline="0" smtClean="0">
                        <a:ln>
                          <a:noFill/>
                        </a:ln>
                        <a:solidFill>
                          <a:schemeClr val="tx1"/>
                        </a:solidFill>
                        <a:effectLst/>
                        <a:latin typeface="Arial" pitchFamily="34" charset="0"/>
                      </a:endParaRPr>
                    </a:p>
                  </a:txBody>
                  <a:tcPr marT="45712" marB="45712"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Narrow" pitchFamily="34" charset="0"/>
                          <a:cs typeface="Times New Roman" pitchFamily="18" charset="0"/>
                        </a:rPr>
                        <a:t>If not enrolled, specify reason</a:t>
                      </a:r>
                      <a:endParaRPr kumimoji="0" lang="en-US" sz="1800" b="0" i="0" u="none" strike="noStrike" cap="none" normalizeH="0" baseline="0" smtClean="0">
                        <a:ln>
                          <a:noFill/>
                        </a:ln>
                        <a:solidFill>
                          <a:schemeClr val="tx1"/>
                        </a:solidFill>
                        <a:effectLst/>
                        <a:latin typeface="Arial" pitchFamily="34" charset="0"/>
                      </a:endParaRPr>
                    </a:p>
                  </a:txBody>
                  <a:tcPr marT="45712" marB="45712"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Narrow" pitchFamily="34" charset="0"/>
                          <a:cs typeface="Times New Roman" pitchFamily="18" charset="0"/>
                        </a:rPr>
                        <a:t>Number of Live Births</a:t>
                      </a:r>
                      <a:endParaRPr kumimoji="0" lang="en-US" sz="1800" b="0" i="0" u="none" strike="noStrike" cap="none" normalizeH="0" baseline="0" smtClean="0">
                        <a:ln>
                          <a:noFill/>
                        </a:ln>
                        <a:solidFill>
                          <a:schemeClr val="tx1"/>
                        </a:solidFill>
                        <a:effectLst/>
                        <a:latin typeface="Arial" pitchFamily="34" charset="0"/>
                      </a:endParaRPr>
                    </a:p>
                  </a:txBody>
                  <a:tcPr marT="45712" marB="45712"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Narrow" pitchFamily="34" charset="0"/>
                          <a:cs typeface="Times New Roman" pitchFamily="18" charset="0"/>
                        </a:rPr>
                        <a:t>Staff initials</a:t>
                      </a:r>
                      <a:endParaRPr kumimoji="0" lang="en-US" sz="1800" b="0" i="0" u="none" strike="noStrike" cap="none" normalizeH="0" baseline="0" smtClean="0">
                        <a:ln>
                          <a:noFill/>
                        </a:ln>
                        <a:solidFill>
                          <a:schemeClr val="tx1"/>
                        </a:solidFill>
                        <a:effectLst/>
                        <a:latin typeface="Arial" pitchFamily="34" charset="0"/>
                      </a:endParaRPr>
                    </a:p>
                  </a:txBody>
                  <a:tcPr marT="45712" marB="45712"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563470">
                <a:tc>
                  <a:txBody>
                    <a:bodyPr/>
                    <a:lstStyle/>
                    <a:p>
                      <a:pPr marL="0" marR="0" lvl="0" indent="0" algn="l" defTabSz="914400" rtl="0" eaLnBrk="1" fontAlgn="base" latinLnBrk="0" hangingPunct="1">
                        <a:lnSpc>
                          <a:spcPct val="100000"/>
                        </a:lnSpc>
                        <a:spcBef>
                          <a:spcPct val="20000"/>
                        </a:spcBef>
                        <a:spcAft>
                          <a:spcPct val="0"/>
                        </a:spcAft>
                        <a:buClr>
                          <a:schemeClr val="bg2"/>
                        </a:buClr>
                        <a:buSzPct val="70000"/>
                        <a:buFont typeface="Wingdings" pitchFamily="2" charset="2"/>
                        <a:buNone/>
                        <a:tabLst/>
                      </a:pPr>
                      <a:endParaRPr kumimoji="0" lang="en-US" sz="2800" b="0" i="0" u="none" strike="noStrike" cap="none" normalizeH="0" baseline="0" smtClean="0">
                        <a:ln>
                          <a:noFill/>
                        </a:ln>
                        <a:solidFill>
                          <a:schemeClr val="tx1"/>
                        </a:solidFill>
                        <a:effectLst/>
                        <a:latin typeface="Arial" pitchFamily="34" charset="0"/>
                      </a:endParaRPr>
                    </a:p>
                  </a:txBody>
                  <a:tcPr marT="45712" marB="45712"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0000"/>
                        <a:buFont typeface="Wingdings" pitchFamily="2" charset="2"/>
                        <a:buNone/>
                        <a:tabLst/>
                      </a:pPr>
                      <a:endParaRPr kumimoji="0" lang="en-US" sz="2800" b="0" i="0" u="none" strike="noStrike" cap="none" normalizeH="0" baseline="0" smtClean="0">
                        <a:ln>
                          <a:noFill/>
                        </a:ln>
                        <a:solidFill>
                          <a:schemeClr val="tx1"/>
                        </a:solidFill>
                        <a:effectLst/>
                        <a:latin typeface="Arial" pitchFamily="34" charset="0"/>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0000"/>
                        <a:buFont typeface="Wingdings" pitchFamily="2" charset="2"/>
                        <a:buNone/>
                        <a:tabLst/>
                      </a:pPr>
                      <a:endParaRPr kumimoji="0" lang="en-US" sz="2800" b="0" i="0" u="none" strike="noStrike" cap="none" normalizeH="0" baseline="0" smtClean="0">
                        <a:ln>
                          <a:noFill/>
                        </a:ln>
                        <a:solidFill>
                          <a:schemeClr val="tx1"/>
                        </a:solidFill>
                        <a:effectLst/>
                        <a:latin typeface="Arial" pitchFamily="34" charset="0"/>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0000"/>
                        <a:buFont typeface="Wingdings" pitchFamily="2" charset="2"/>
                        <a:buNone/>
                        <a:tabLst/>
                      </a:pPr>
                      <a:endParaRPr kumimoji="0" lang="en-US" sz="2800" b="0" i="0" u="none" strike="noStrike" cap="none" normalizeH="0" baseline="0" smtClean="0">
                        <a:ln>
                          <a:noFill/>
                        </a:ln>
                        <a:solidFill>
                          <a:schemeClr val="tx1"/>
                        </a:solidFill>
                        <a:effectLst/>
                        <a:latin typeface="Arial" pitchFamily="34" charset="0"/>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Narrow" pitchFamily="34" charset="0"/>
                          <a:cs typeface="Times New Roman" pitchFamily="18" charset="0"/>
                        </a:rPr>
                        <a:t>Y        N</a:t>
                      </a:r>
                      <a:endParaRPr kumimoji="0" lang="en-US" sz="1800" b="0" i="0" u="none" strike="noStrike" cap="none" normalizeH="0" baseline="0" smtClean="0">
                        <a:ln>
                          <a:noFill/>
                        </a:ln>
                        <a:solidFill>
                          <a:schemeClr val="tx1"/>
                        </a:solidFill>
                        <a:effectLst/>
                        <a:latin typeface="Arial" pitchFamily="34" charset="0"/>
                      </a:endParaRPr>
                    </a:p>
                  </a:txBody>
                  <a:tcPr marT="45712" marB="45712"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Narrow" pitchFamily="34" charset="0"/>
                          <a:cs typeface="Times New Roman" pitchFamily="18" charset="0"/>
                        </a:rPr>
                        <a:t>Y        N</a:t>
                      </a:r>
                      <a:endParaRPr kumimoji="0" lang="en-US" sz="1800" b="0" i="0" u="none" strike="noStrike" cap="none" normalizeH="0" baseline="0" smtClean="0">
                        <a:ln>
                          <a:noFill/>
                        </a:ln>
                        <a:solidFill>
                          <a:schemeClr val="tx1"/>
                        </a:solidFill>
                        <a:effectLst/>
                        <a:latin typeface="Arial" pitchFamily="34" charset="0"/>
                      </a:endParaRPr>
                    </a:p>
                  </a:txBody>
                  <a:tcPr marT="45712" marB="45712"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0000"/>
                        <a:buFont typeface="Wingdings" pitchFamily="2" charset="2"/>
                        <a:buNone/>
                        <a:tabLst/>
                      </a:pPr>
                      <a:endParaRPr kumimoji="0" lang="en-US" sz="2800" b="0" i="0" u="none" strike="noStrike" cap="none" normalizeH="0" baseline="0" smtClean="0">
                        <a:ln>
                          <a:noFill/>
                        </a:ln>
                        <a:solidFill>
                          <a:schemeClr val="tx1"/>
                        </a:solidFill>
                        <a:effectLst/>
                        <a:latin typeface="Arial" pitchFamily="34" charset="0"/>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0000"/>
                        <a:buFont typeface="Wingdings" pitchFamily="2" charset="2"/>
                        <a:buNone/>
                        <a:tabLst/>
                      </a:pPr>
                      <a:endParaRPr kumimoji="0" lang="en-US" sz="2800" b="0" i="0" u="none" strike="noStrike" cap="none" normalizeH="0" baseline="0" smtClean="0">
                        <a:ln>
                          <a:noFill/>
                        </a:ln>
                        <a:solidFill>
                          <a:schemeClr val="tx1"/>
                        </a:solidFill>
                        <a:effectLst/>
                        <a:latin typeface="Arial" pitchFamily="34" charset="0"/>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0000"/>
                        <a:buFont typeface="Wingdings" pitchFamily="2" charset="2"/>
                        <a:buNone/>
                        <a:tabLst/>
                      </a:pPr>
                      <a:endParaRPr kumimoji="0" lang="en-US" sz="2800" b="0" i="0" u="none" strike="noStrike" cap="none" normalizeH="0" baseline="0" smtClean="0">
                        <a:ln>
                          <a:noFill/>
                        </a:ln>
                        <a:solidFill>
                          <a:schemeClr val="tx1"/>
                        </a:solidFill>
                        <a:effectLst/>
                        <a:latin typeface="Arial" pitchFamily="34" charset="0"/>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0000"/>
                        <a:buFont typeface="Wingdings" pitchFamily="2" charset="2"/>
                        <a:buNone/>
                        <a:tabLst/>
                      </a:pPr>
                      <a:endParaRPr kumimoji="0" lang="en-US" sz="2800" b="0" i="0" u="none" strike="noStrike" cap="none" normalizeH="0" baseline="0" smtClean="0">
                        <a:ln>
                          <a:noFill/>
                        </a:ln>
                        <a:solidFill>
                          <a:schemeClr val="tx1"/>
                        </a:solidFill>
                        <a:effectLst/>
                        <a:latin typeface="Arial" pitchFamily="34" charset="0"/>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561882">
                <a:tc>
                  <a:txBody>
                    <a:bodyPr/>
                    <a:lstStyle/>
                    <a:p>
                      <a:pPr marL="0" marR="0" lvl="0" indent="0" algn="l" defTabSz="914400" rtl="0" eaLnBrk="1" fontAlgn="base" latinLnBrk="0" hangingPunct="1">
                        <a:lnSpc>
                          <a:spcPct val="100000"/>
                        </a:lnSpc>
                        <a:spcBef>
                          <a:spcPct val="20000"/>
                        </a:spcBef>
                        <a:spcAft>
                          <a:spcPct val="0"/>
                        </a:spcAft>
                        <a:buClr>
                          <a:schemeClr val="bg2"/>
                        </a:buClr>
                        <a:buSzPct val="70000"/>
                        <a:buFont typeface="Wingdings" pitchFamily="2" charset="2"/>
                        <a:buNone/>
                        <a:tabLst/>
                      </a:pPr>
                      <a:endParaRPr kumimoji="0" lang="en-US" sz="2800" b="0" i="0" u="none" strike="noStrike" cap="none" normalizeH="0" baseline="0" smtClean="0">
                        <a:ln>
                          <a:noFill/>
                        </a:ln>
                        <a:solidFill>
                          <a:schemeClr val="tx1"/>
                        </a:solidFill>
                        <a:effectLst/>
                        <a:latin typeface="Arial" pitchFamily="34" charset="0"/>
                      </a:endParaRPr>
                    </a:p>
                  </a:txBody>
                  <a:tcPr marT="45712" marB="45712"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0000"/>
                        <a:buFont typeface="Wingdings" pitchFamily="2" charset="2"/>
                        <a:buNone/>
                        <a:tabLst/>
                      </a:pPr>
                      <a:endParaRPr kumimoji="0" lang="en-US" sz="2800" b="0" i="0" u="none" strike="noStrike" cap="none" normalizeH="0" baseline="0" smtClean="0">
                        <a:ln>
                          <a:noFill/>
                        </a:ln>
                        <a:solidFill>
                          <a:schemeClr val="tx1"/>
                        </a:solidFill>
                        <a:effectLst/>
                        <a:latin typeface="Arial" pitchFamily="34" charset="0"/>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0000"/>
                        <a:buFont typeface="Wingdings" pitchFamily="2" charset="2"/>
                        <a:buNone/>
                        <a:tabLst/>
                      </a:pPr>
                      <a:endParaRPr kumimoji="0" lang="en-US" sz="2800" b="0" i="0" u="none" strike="noStrike" cap="none" normalizeH="0" baseline="0" smtClean="0">
                        <a:ln>
                          <a:noFill/>
                        </a:ln>
                        <a:solidFill>
                          <a:schemeClr val="tx1"/>
                        </a:solidFill>
                        <a:effectLst/>
                        <a:latin typeface="Arial" pitchFamily="34" charset="0"/>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0000"/>
                        <a:buFont typeface="Wingdings" pitchFamily="2" charset="2"/>
                        <a:buNone/>
                        <a:tabLst/>
                      </a:pPr>
                      <a:endParaRPr kumimoji="0" lang="en-US" sz="2800" b="0" i="0" u="none" strike="noStrike" cap="none" normalizeH="0" baseline="0" smtClean="0">
                        <a:ln>
                          <a:noFill/>
                        </a:ln>
                        <a:solidFill>
                          <a:schemeClr val="tx1"/>
                        </a:solidFill>
                        <a:effectLst/>
                        <a:latin typeface="Arial" pitchFamily="34" charset="0"/>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Narrow" pitchFamily="34" charset="0"/>
                          <a:cs typeface="Times New Roman" pitchFamily="18" charset="0"/>
                        </a:rPr>
                        <a:t>Y        N</a:t>
                      </a:r>
                      <a:endParaRPr kumimoji="0" lang="en-US" sz="1800" b="0" i="0" u="none" strike="noStrike" cap="none" normalizeH="0" baseline="0" smtClean="0">
                        <a:ln>
                          <a:noFill/>
                        </a:ln>
                        <a:solidFill>
                          <a:schemeClr val="tx1"/>
                        </a:solidFill>
                        <a:effectLst/>
                        <a:latin typeface="Arial" pitchFamily="34" charset="0"/>
                      </a:endParaRPr>
                    </a:p>
                  </a:txBody>
                  <a:tcPr marT="45712" marB="45712"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Narrow" pitchFamily="34" charset="0"/>
                          <a:cs typeface="Times New Roman" pitchFamily="18" charset="0"/>
                        </a:rPr>
                        <a:t>Y        N</a:t>
                      </a:r>
                      <a:endParaRPr kumimoji="0" lang="en-US" sz="1800" b="0" i="0" u="none" strike="noStrike" cap="none" normalizeH="0" baseline="0" smtClean="0">
                        <a:ln>
                          <a:noFill/>
                        </a:ln>
                        <a:solidFill>
                          <a:schemeClr val="tx1"/>
                        </a:solidFill>
                        <a:effectLst/>
                        <a:latin typeface="Arial" pitchFamily="34" charset="0"/>
                      </a:endParaRPr>
                    </a:p>
                  </a:txBody>
                  <a:tcPr marT="45712" marB="45712"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0000"/>
                        <a:buFont typeface="Wingdings" pitchFamily="2" charset="2"/>
                        <a:buNone/>
                        <a:tabLst/>
                      </a:pPr>
                      <a:endParaRPr kumimoji="0" lang="en-US" sz="2800" b="0" i="0" u="none" strike="noStrike" cap="none" normalizeH="0" baseline="0" smtClean="0">
                        <a:ln>
                          <a:noFill/>
                        </a:ln>
                        <a:solidFill>
                          <a:schemeClr val="tx1"/>
                        </a:solidFill>
                        <a:effectLst/>
                        <a:latin typeface="Arial" pitchFamily="34" charset="0"/>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0000"/>
                        <a:buFont typeface="Wingdings" pitchFamily="2" charset="2"/>
                        <a:buNone/>
                        <a:tabLst/>
                      </a:pPr>
                      <a:endParaRPr kumimoji="0" lang="en-US" sz="2800" b="0" i="0" u="none" strike="noStrike" cap="none" normalizeH="0" baseline="0" smtClean="0">
                        <a:ln>
                          <a:noFill/>
                        </a:ln>
                        <a:solidFill>
                          <a:schemeClr val="tx1"/>
                        </a:solidFill>
                        <a:effectLst/>
                        <a:latin typeface="Arial" pitchFamily="34" charset="0"/>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0000"/>
                        <a:buFont typeface="Wingdings" pitchFamily="2" charset="2"/>
                        <a:buNone/>
                        <a:tabLst/>
                      </a:pPr>
                      <a:endParaRPr kumimoji="0" lang="en-US" sz="2800" b="0" i="0" u="none" strike="noStrike" cap="none" normalizeH="0" baseline="0" smtClean="0">
                        <a:ln>
                          <a:noFill/>
                        </a:ln>
                        <a:solidFill>
                          <a:schemeClr val="tx1"/>
                        </a:solidFill>
                        <a:effectLst/>
                        <a:latin typeface="Arial" pitchFamily="34" charset="0"/>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0000"/>
                        <a:buFont typeface="Wingdings" pitchFamily="2" charset="2"/>
                        <a:buNone/>
                        <a:tabLst/>
                      </a:pPr>
                      <a:endParaRPr kumimoji="0" lang="en-US" sz="2800" b="0" i="0" u="none" strike="noStrike" cap="none" normalizeH="0" baseline="0" smtClean="0">
                        <a:ln>
                          <a:noFill/>
                        </a:ln>
                        <a:solidFill>
                          <a:schemeClr val="tx1"/>
                        </a:solidFill>
                        <a:effectLst/>
                        <a:latin typeface="Arial" pitchFamily="34" charset="0"/>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563470">
                <a:tc>
                  <a:txBody>
                    <a:bodyPr/>
                    <a:lstStyle/>
                    <a:p>
                      <a:pPr marL="0" marR="0" lvl="0" indent="0" algn="l" defTabSz="914400" rtl="0" eaLnBrk="1" fontAlgn="base" latinLnBrk="0" hangingPunct="1">
                        <a:lnSpc>
                          <a:spcPct val="100000"/>
                        </a:lnSpc>
                        <a:spcBef>
                          <a:spcPct val="20000"/>
                        </a:spcBef>
                        <a:spcAft>
                          <a:spcPct val="0"/>
                        </a:spcAft>
                        <a:buClr>
                          <a:schemeClr val="bg2"/>
                        </a:buClr>
                        <a:buSzPct val="70000"/>
                        <a:buFont typeface="Wingdings" pitchFamily="2" charset="2"/>
                        <a:buNone/>
                        <a:tabLst/>
                      </a:pPr>
                      <a:endParaRPr kumimoji="0" lang="en-US" sz="2800" b="0" i="0" u="none" strike="noStrike" cap="none" normalizeH="0" baseline="0" smtClean="0">
                        <a:ln>
                          <a:noFill/>
                        </a:ln>
                        <a:solidFill>
                          <a:schemeClr val="tx1"/>
                        </a:solidFill>
                        <a:effectLst/>
                        <a:latin typeface="Arial" pitchFamily="34" charset="0"/>
                      </a:endParaRPr>
                    </a:p>
                  </a:txBody>
                  <a:tcPr marT="45712" marB="45712"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0000"/>
                        <a:buFont typeface="Wingdings" pitchFamily="2" charset="2"/>
                        <a:buNone/>
                        <a:tabLst/>
                      </a:pPr>
                      <a:endParaRPr kumimoji="0" lang="en-US" sz="2800" b="0" i="0" u="none" strike="noStrike" cap="none" normalizeH="0" baseline="0" smtClean="0">
                        <a:ln>
                          <a:noFill/>
                        </a:ln>
                        <a:solidFill>
                          <a:schemeClr val="tx1"/>
                        </a:solidFill>
                        <a:effectLst/>
                        <a:latin typeface="Arial" pitchFamily="34" charset="0"/>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0000"/>
                        <a:buFont typeface="Wingdings" pitchFamily="2" charset="2"/>
                        <a:buNone/>
                        <a:tabLst/>
                      </a:pPr>
                      <a:endParaRPr kumimoji="0" lang="en-US" sz="2800" b="0" i="0" u="none" strike="noStrike" cap="none" normalizeH="0" baseline="0" smtClean="0">
                        <a:ln>
                          <a:noFill/>
                        </a:ln>
                        <a:solidFill>
                          <a:schemeClr val="tx1"/>
                        </a:solidFill>
                        <a:effectLst/>
                        <a:latin typeface="Arial" pitchFamily="34" charset="0"/>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0000"/>
                        <a:buFont typeface="Wingdings" pitchFamily="2" charset="2"/>
                        <a:buNone/>
                        <a:tabLst/>
                      </a:pPr>
                      <a:endParaRPr kumimoji="0" lang="en-US" sz="2800" b="0" i="0" u="none" strike="noStrike" cap="none" normalizeH="0" baseline="0" smtClean="0">
                        <a:ln>
                          <a:noFill/>
                        </a:ln>
                        <a:solidFill>
                          <a:schemeClr val="tx1"/>
                        </a:solidFill>
                        <a:effectLst/>
                        <a:latin typeface="Arial" pitchFamily="34" charset="0"/>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Narrow" pitchFamily="34" charset="0"/>
                          <a:cs typeface="Times New Roman" pitchFamily="18" charset="0"/>
                        </a:rPr>
                        <a:t>Y        N</a:t>
                      </a:r>
                      <a:endParaRPr kumimoji="0" lang="en-US" sz="1800" b="0" i="0" u="none" strike="noStrike" cap="none" normalizeH="0" baseline="0" smtClean="0">
                        <a:ln>
                          <a:noFill/>
                        </a:ln>
                        <a:solidFill>
                          <a:schemeClr val="tx1"/>
                        </a:solidFill>
                        <a:effectLst/>
                        <a:latin typeface="Arial" pitchFamily="34" charset="0"/>
                      </a:endParaRPr>
                    </a:p>
                  </a:txBody>
                  <a:tcPr marT="45712" marB="45712"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Narrow" pitchFamily="34" charset="0"/>
                          <a:cs typeface="Times New Roman" pitchFamily="18" charset="0"/>
                        </a:rPr>
                        <a:t>Y        N</a:t>
                      </a:r>
                      <a:endParaRPr kumimoji="0" lang="en-US" sz="1800" b="0" i="0" u="none" strike="noStrike" cap="none" normalizeH="0" baseline="0" smtClean="0">
                        <a:ln>
                          <a:noFill/>
                        </a:ln>
                        <a:solidFill>
                          <a:schemeClr val="tx1"/>
                        </a:solidFill>
                        <a:effectLst/>
                        <a:latin typeface="Arial" pitchFamily="34" charset="0"/>
                      </a:endParaRPr>
                    </a:p>
                  </a:txBody>
                  <a:tcPr marT="45712" marB="45712"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0000"/>
                        <a:buFont typeface="Wingdings" pitchFamily="2" charset="2"/>
                        <a:buNone/>
                        <a:tabLst/>
                      </a:pPr>
                      <a:endParaRPr kumimoji="0" lang="en-US" sz="2800" b="0" i="0" u="none" strike="noStrike" cap="none" normalizeH="0" baseline="0" smtClean="0">
                        <a:ln>
                          <a:noFill/>
                        </a:ln>
                        <a:solidFill>
                          <a:schemeClr val="tx1"/>
                        </a:solidFill>
                        <a:effectLst/>
                        <a:latin typeface="Arial" pitchFamily="34" charset="0"/>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0000"/>
                        <a:buFont typeface="Wingdings" pitchFamily="2" charset="2"/>
                        <a:buNone/>
                        <a:tabLst/>
                      </a:pPr>
                      <a:endParaRPr kumimoji="0" lang="en-US" sz="2800" b="0" i="0" u="none" strike="noStrike" cap="none" normalizeH="0" baseline="0" smtClean="0">
                        <a:ln>
                          <a:noFill/>
                        </a:ln>
                        <a:solidFill>
                          <a:schemeClr val="tx1"/>
                        </a:solidFill>
                        <a:effectLst/>
                        <a:latin typeface="Arial" pitchFamily="34" charset="0"/>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0000"/>
                        <a:buFont typeface="Wingdings" pitchFamily="2" charset="2"/>
                        <a:buNone/>
                        <a:tabLst/>
                      </a:pPr>
                      <a:endParaRPr kumimoji="0" lang="en-US" sz="2800" b="0" i="0" u="none" strike="noStrike" cap="none" normalizeH="0" baseline="0" smtClean="0">
                        <a:ln>
                          <a:noFill/>
                        </a:ln>
                        <a:solidFill>
                          <a:schemeClr val="tx1"/>
                        </a:solidFill>
                        <a:effectLst/>
                        <a:latin typeface="Arial" pitchFamily="34" charset="0"/>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0000"/>
                        <a:buFont typeface="Wingdings" pitchFamily="2" charset="2"/>
                        <a:buNone/>
                        <a:tabLst/>
                      </a:pPr>
                      <a:endParaRPr kumimoji="0" lang="en-US" sz="2800" b="0" i="0" u="none" strike="noStrike" cap="none" normalizeH="0" baseline="0" smtClean="0">
                        <a:ln>
                          <a:noFill/>
                        </a:ln>
                        <a:solidFill>
                          <a:schemeClr val="tx1"/>
                        </a:solidFill>
                        <a:effectLst/>
                        <a:latin typeface="Arial" pitchFamily="34" charset="0"/>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561882">
                <a:tc>
                  <a:txBody>
                    <a:bodyPr/>
                    <a:lstStyle/>
                    <a:p>
                      <a:pPr marL="0" marR="0" lvl="0" indent="0" algn="l" defTabSz="914400" rtl="0" eaLnBrk="1" fontAlgn="base" latinLnBrk="0" hangingPunct="1">
                        <a:lnSpc>
                          <a:spcPct val="100000"/>
                        </a:lnSpc>
                        <a:spcBef>
                          <a:spcPct val="20000"/>
                        </a:spcBef>
                        <a:spcAft>
                          <a:spcPct val="0"/>
                        </a:spcAft>
                        <a:buClr>
                          <a:schemeClr val="bg2"/>
                        </a:buClr>
                        <a:buSzPct val="70000"/>
                        <a:buFont typeface="Wingdings" pitchFamily="2" charset="2"/>
                        <a:buNone/>
                        <a:tabLst/>
                      </a:pPr>
                      <a:endParaRPr kumimoji="0" lang="en-US" sz="2800" b="0" i="0" u="none" strike="noStrike" cap="none" normalizeH="0" baseline="0" smtClean="0">
                        <a:ln>
                          <a:noFill/>
                        </a:ln>
                        <a:solidFill>
                          <a:schemeClr val="tx1"/>
                        </a:solidFill>
                        <a:effectLst/>
                        <a:latin typeface="Arial" pitchFamily="34" charset="0"/>
                      </a:endParaRPr>
                    </a:p>
                  </a:txBody>
                  <a:tcPr marT="45712" marB="45712"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0000"/>
                        <a:buFont typeface="Wingdings" pitchFamily="2" charset="2"/>
                        <a:buNone/>
                        <a:tabLst/>
                      </a:pPr>
                      <a:endParaRPr kumimoji="0" lang="en-US" sz="2800" b="0" i="0" u="none" strike="noStrike" cap="none" normalizeH="0" baseline="0" smtClean="0">
                        <a:ln>
                          <a:noFill/>
                        </a:ln>
                        <a:solidFill>
                          <a:schemeClr val="tx1"/>
                        </a:solidFill>
                        <a:effectLst/>
                        <a:latin typeface="Arial" pitchFamily="34" charset="0"/>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0000"/>
                        <a:buFont typeface="Wingdings" pitchFamily="2" charset="2"/>
                        <a:buNone/>
                        <a:tabLst/>
                      </a:pPr>
                      <a:endParaRPr kumimoji="0" lang="en-US" sz="2800" b="0" i="0" u="none" strike="noStrike" cap="none" normalizeH="0" baseline="0" smtClean="0">
                        <a:ln>
                          <a:noFill/>
                        </a:ln>
                        <a:solidFill>
                          <a:schemeClr val="tx1"/>
                        </a:solidFill>
                        <a:effectLst/>
                        <a:latin typeface="Arial" pitchFamily="34" charset="0"/>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0000"/>
                        <a:buFont typeface="Wingdings" pitchFamily="2" charset="2"/>
                        <a:buNone/>
                        <a:tabLst/>
                      </a:pPr>
                      <a:endParaRPr kumimoji="0" lang="en-US" sz="2800" b="0" i="0" u="none" strike="noStrike" cap="none" normalizeH="0" baseline="0" smtClean="0">
                        <a:ln>
                          <a:noFill/>
                        </a:ln>
                        <a:solidFill>
                          <a:schemeClr val="tx1"/>
                        </a:solidFill>
                        <a:effectLst/>
                        <a:latin typeface="Arial" pitchFamily="34" charset="0"/>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Narrow" pitchFamily="34" charset="0"/>
                          <a:cs typeface="Times New Roman" pitchFamily="18" charset="0"/>
                        </a:rPr>
                        <a:t>Y        N</a:t>
                      </a:r>
                      <a:endParaRPr kumimoji="0" lang="en-US" sz="1800" b="0" i="0" u="none" strike="noStrike" cap="none" normalizeH="0" baseline="0" smtClean="0">
                        <a:ln>
                          <a:noFill/>
                        </a:ln>
                        <a:solidFill>
                          <a:schemeClr val="tx1"/>
                        </a:solidFill>
                        <a:effectLst/>
                        <a:latin typeface="Arial" pitchFamily="34" charset="0"/>
                      </a:endParaRPr>
                    </a:p>
                  </a:txBody>
                  <a:tcPr marT="45712" marB="45712"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Narrow" pitchFamily="34" charset="0"/>
                          <a:cs typeface="Times New Roman" pitchFamily="18" charset="0"/>
                        </a:rPr>
                        <a:t>Y        N</a:t>
                      </a:r>
                      <a:endParaRPr kumimoji="0" lang="en-US" sz="1800" b="0" i="0" u="none" strike="noStrike" cap="none" normalizeH="0" baseline="0" smtClean="0">
                        <a:ln>
                          <a:noFill/>
                        </a:ln>
                        <a:solidFill>
                          <a:schemeClr val="tx1"/>
                        </a:solidFill>
                        <a:effectLst/>
                        <a:latin typeface="Arial" pitchFamily="34" charset="0"/>
                      </a:endParaRPr>
                    </a:p>
                  </a:txBody>
                  <a:tcPr marT="45712" marB="45712"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0000"/>
                        <a:buFont typeface="Wingdings" pitchFamily="2" charset="2"/>
                        <a:buNone/>
                        <a:tabLst/>
                      </a:pPr>
                      <a:endParaRPr kumimoji="0" lang="en-US" sz="2800" b="0" i="0" u="none" strike="noStrike" cap="none" normalizeH="0" baseline="0" smtClean="0">
                        <a:ln>
                          <a:noFill/>
                        </a:ln>
                        <a:solidFill>
                          <a:schemeClr val="tx1"/>
                        </a:solidFill>
                        <a:effectLst/>
                        <a:latin typeface="Arial" pitchFamily="34" charset="0"/>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0000"/>
                        <a:buFont typeface="Wingdings" pitchFamily="2" charset="2"/>
                        <a:buNone/>
                        <a:tabLst/>
                      </a:pPr>
                      <a:endParaRPr kumimoji="0" lang="en-US" sz="2800" b="0" i="0" u="none" strike="noStrike" cap="none" normalizeH="0" baseline="0" smtClean="0">
                        <a:ln>
                          <a:noFill/>
                        </a:ln>
                        <a:solidFill>
                          <a:schemeClr val="tx1"/>
                        </a:solidFill>
                        <a:effectLst/>
                        <a:latin typeface="Arial" pitchFamily="34" charset="0"/>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0000"/>
                        <a:buFont typeface="Wingdings" pitchFamily="2" charset="2"/>
                        <a:buNone/>
                        <a:tabLst/>
                      </a:pPr>
                      <a:endParaRPr kumimoji="0" lang="en-US" sz="2800" b="0" i="0" u="none" strike="noStrike" cap="none" normalizeH="0" baseline="0" smtClean="0">
                        <a:ln>
                          <a:noFill/>
                        </a:ln>
                        <a:solidFill>
                          <a:schemeClr val="tx1"/>
                        </a:solidFill>
                        <a:effectLst/>
                        <a:latin typeface="Arial" pitchFamily="34" charset="0"/>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0000"/>
                        <a:buFont typeface="Wingdings" pitchFamily="2" charset="2"/>
                        <a:buNone/>
                        <a:tabLst/>
                      </a:pPr>
                      <a:endParaRPr kumimoji="0" lang="en-US" sz="2800" b="0" i="0" u="none" strike="noStrike" cap="none" normalizeH="0" baseline="0" smtClean="0">
                        <a:ln>
                          <a:noFill/>
                        </a:ln>
                        <a:solidFill>
                          <a:schemeClr val="tx1"/>
                        </a:solidFill>
                        <a:effectLst/>
                        <a:latin typeface="Arial" pitchFamily="34" charset="0"/>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518144">
                <a:tc>
                  <a:txBody>
                    <a:bodyPr/>
                    <a:lstStyle/>
                    <a:p>
                      <a:pPr marL="0" marR="0" lvl="0" indent="0" algn="l" defTabSz="914400" rtl="0" eaLnBrk="1" fontAlgn="base" latinLnBrk="0" hangingPunct="1">
                        <a:lnSpc>
                          <a:spcPct val="100000"/>
                        </a:lnSpc>
                        <a:spcBef>
                          <a:spcPct val="20000"/>
                        </a:spcBef>
                        <a:spcAft>
                          <a:spcPct val="0"/>
                        </a:spcAft>
                        <a:buClr>
                          <a:schemeClr val="bg2"/>
                        </a:buClr>
                        <a:buSzPct val="70000"/>
                        <a:buFont typeface="Wingdings" pitchFamily="2" charset="2"/>
                        <a:buNone/>
                        <a:tabLst/>
                      </a:pPr>
                      <a:endParaRPr kumimoji="0" lang="en-US" sz="2800" b="0" i="0" u="none" strike="noStrike" cap="none" normalizeH="0" baseline="0" smtClean="0">
                        <a:ln>
                          <a:noFill/>
                        </a:ln>
                        <a:solidFill>
                          <a:schemeClr val="tx1"/>
                        </a:solidFill>
                        <a:effectLst/>
                        <a:latin typeface="Arial" pitchFamily="34" charset="0"/>
                      </a:endParaRPr>
                    </a:p>
                  </a:txBody>
                  <a:tcPr marT="45712" marB="45712"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0000"/>
                        <a:buFont typeface="Wingdings" pitchFamily="2" charset="2"/>
                        <a:buNone/>
                        <a:tabLst/>
                      </a:pPr>
                      <a:endParaRPr kumimoji="0" lang="en-US" sz="2800" b="0" i="0" u="none" strike="noStrike" cap="none" normalizeH="0" baseline="0" smtClean="0">
                        <a:ln>
                          <a:noFill/>
                        </a:ln>
                        <a:solidFill>
                          <a:schemeClr val="tx1"/>
                        </a:solidFill>
                        <a:effectLst/>
                        <a:latin typeface="Arial" pitchFamily="34" charset="0"/>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0000"/>
                        <a:buFont typeface="Wingdings" pitchFamily="2" charset="2"/>
                        <a:buNone/>
                        <a:tabLst/>
                      </a:pPr>
                      <a:endParaRPr kumimoji="0" lang="en-US" sz="2800" b="0" i="0" u="none" strike="noStrike" cap="none" normalizeH="0" baseline="0" smtClean="0">
                        <a:ln>
                          <a:noFill/>
                        </a:ln>
                        <a:solidFill>
                          <a:schemeClr val="tx1"/>
                        </a:solidFill>
                        <a:effectLst/>
                        <a:latin typeface="Arial" pitchFamily="34" charset="0"/>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0000"/>
                        <a:buFont typeface="Wingdings" pitchFamily="2" charset="2"/>
                        <a:buNone/>
                        <a:tabLst/>
                      </a:pPr>
                      <a:endParaRPr kumimoji="0" lang="en-US" sz="2800" b="0" i="0" u="none" strike="noStrike" cap="none" normalizeH="0" baseline="0" smtClean="0">
                        <a:ln>
                          <a:noFill/>
                        </a:ln>
                        <a:solidFill>
                          <a:schemeClr val="tx1"/>
                        </a:solidFill>
                        <a:effectLst/>
                        <a:latin typeface="Arial" pitchFamily="34" charset="0"/>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Narrow" pitchFamily="34" charset="0"/>
                          <a:cs typeface="Times New Roman" pitchFamily="18" charset="0"/>
                        </a:rPr>
                        <a:t>Y        N</a:t>
                      </a:r>
                      <a:endParaRPr kumimoji="0" lang="en-US" sz="1800" b="0" i="0" u="none" strike="noStrike" cap="none" normalizeH="0" baseline="0" smtClean="0">
                        <a:ln>
                          <a:noFill/>
                        </a:ln>
                        <a:solidFill>
                          <a:schemeClr val="tx1"/>
                        </a:solidFill>
                        <a:effectLst/>
                        <a:latin typeface="Arial" pitchFamily="34" charset="0"/>
                      </a:endParaRPr>
                    </a:p>
                  </a:txBody>
                  <a:tcPr marT="45712" marB="45712"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Narrow" pitchFamily="34" charset="0"/>
                          <a:cs typeface="Times New Roman" pitchFamily="18" charset="0"/>
                        </a:rPr>
                        <a:t>Y        N</a:t>
                      </a:r>
                      <a:endParaRPr kumimoji="0" lang="en-US" sz="1800" b="0" i="0" u="none" strike="noStrike" cap="none" normalizeH="0" baseline="0" smtClean="0">
                        <a:ln>
                          <a:noFill/>
                        </a:ln>
                        <a:solidFill>
                          <a:schemeClr val="tx1"/>
                        </a:solidFill>
                        <a:effectLst/>
                        <a:latin typeface="Arial" pitchFamily="34" charset="0"/>
                      </a:endParaRPr>
                    </a:p>
                  </a:txBody>
                  <a:tcPr marT="45712" marB="45712"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0000"/>
                        <a:buFont typeface="Wingdings" pitchFamily="2" charset="2"/>
                        <a:buNone/>
                        <a:tabLst/>
                      </a:pPr>
                      <a:endParaRPr kumimoji="0" lang="en-US" sz="2800" b="0" i="0" u="none" strike="noStrike" cap="none" normalizeH="0" baseline="0" smtClean="0">
                        <a:ln>
                          <a:noFill/>
                        </a:ln>
                        <a:solidFill>
                          <a:schemeClr val="tx1"/>
                        </a:solidFill>
                        <a:effectLst/>
                        <a:latin typeface="Arial" pitchFamily="34" charset="0"/>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0000"/>
                        <a:buFont typeface="Wingdings" pitchFamily="2" charset="2"/>
                        <a:buNone/>
                        <a:tabLst/>
                      </a:pPr>
                      <a:endParaRPr kumimoji="0" lang="en-US" sz="2800" b="0" i="0" u="none" strike="noStrike" cap="none" normalizeH="0" baseline="0" smtClean="0">
                        <a:ln>
                          <a:noFill/>
                        </a:ln>
                        <a:solidFill>
                          <a:schemeClr val="tx1"/>
                        </a:solidFill>
                        <a:effectLst/>
                        <a:latin typeface="Arial" pitchFamily="34" charset="0"/>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0000"/>
                        <a:buFont typeface="Wingdings" pitchFamily="2" charset="2"/>
                        <a:buNone/>
                        <a:tabLst/>
                      </a:pPr>
                      <a:endParaRPr kumimoji="0" lang="en-US" sz="2800" b="0" i="0" u="none" strike="noStrike" cap="none" normalizeH="0" baseline="0" smtClean="0">
                        <a:ln>
                          <a:noFill/>
                        </a:ln>
                        <a:solidFill>
                          <a:schemeClr val="tx1"/>
                        </a:solidFill>
                        <a:effectLst/>
                        <a:latin typeface="Arial" pitchFamily="34" charset="0"/>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0000"/>
                        <a:buFont typeface="Wingdings" pitchFamily="2" charset="2"/>
                        <a:buNone/>
                        <a:tabLst/>
                      </a:pPr>
                      <a:endParaRPr kumimoji="0" lang="en-US" sz="2800" b="0" i="0" u="none" strike="noStrike" cap="none" normalizeH="0" baseline="0" smtClean="0">
                        <a:ln>
                          <a:noFill/>
                        </a:ln>
                        <a:solidFill>
                          <a:schemeClr val="tx1"/>
                        </a:solidFill>
                        <a:effectLst/>
                        <a:latin typeface="Arial" pitchFamily="34" charset="0"/>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79144184"/>
      </p:ext>
    </p:extLst>
  </p:cSld>
  <p:clrMapOvr>
    <a:masterClrMapping/>
  </p:clrMapOvr>
  <mc:AlternateContent xmlns:mc="http://schemas.openxmlformats.org/markup-compatibility/2006" xmlns:p14="http://schemas.microsoft.com/office/powerpoint/2010/main">
    <mc:Choice Requires="p14">
      <p:transition spd="slow" p14:dur="2000" advTm="57027"/>
    </mc:Choice>
    <mc:Fallback xmlns="">
      <p:transition spd="slow" advTm="570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86.9"/>
</p:tagLst>
</file>

<file path=ppt/tags/tag2.xml><?xml version="1.0" encoding="utf-8"?>
<p:tagLst xmlns:a="http://schemas.openxmlformats.org/drawingml/2006/main" xmlns:r="http://schemas.openxmlformats.org/officeDocument/2006/relationships" xmlns:p="http://schemas.openxmlformats.org/presentationml/2006/main">
  <p:tag name="TIMING" val="|19.6|38.7"/>
</p:tagLst>
</file>

<file path=ppt/tags/tag3.xml><?xml version="1.0" encoding="utf-8"?>
<p:tagLst xmlns:a="http://schemas.openxmlformats.org/drawingml/2006/main" xmlns:r="http://schemas.openxmlformats.org/officeDocument/2006/relationships" xmlns:p="http://schemas.openxmlformats.org/presentationml/2006/main">
  <p:tag name="TIMING" val="|6.3"/>
</p:tagLst>
</file>

<file path=ppt/theme/theme1.xml><?xml version="1.0" encoding="utf-8"?>
<a:theme xmlns:a="http://schemas.openxmlformats.org/drawingml/2006/main" name="Quadrant">
  <a:themeElements>
    <a:clrScheme name="Quadrant 12">
      <a:dk1>
        <a:srgbClr val="000000"/>
      </a:dk1>
      <a:lt1>
        <a:srgbClr val="FFFFFF"/>
      </a:lt1>
      <a:dk2>
        <a:srgbClr val="000000"/>
      </a:dk2>
      <a:lt2>
        <a:srgbClr val="669900"/>
      </a:lt2>
      <a:accent1>
        <a:srgbClr val="800080"/>
      </a:accent1>
      <a:accent2>
        <a:srgbClr val="800080"/>
      </a:accent2>
      <a:accent3>
        <a:srgbClr val="FFFFFF"/>
      </a:accent3>
      <a:accent4>
        <a:srgbClr val="000000"/>
      </a:accent4>
      <a:accent5>
        <a:srgbClr val="C0AAC0"/>
      </a:accent5>
      <a:accent6>
        <a:srgbClr val="730073"/>
      </a:accent6>
      <a:hlink>
        <a:srgbClr val="996633"/>
      </a:hlink>
      <a:folHlink>
        <a:srgbClr val="993300"/>
      </a:folHlink>
    </a:clrScheme>
    <a:fontScheme name="Quadran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Quadrant 1">
        <a:dk1>
          <a:srgbClr val="5C5674"/>
        </a:dk1>
        <a:lt1>
          <a:srgbClr val="FFFFFF"/>
        </a:lt1>
        <a:dk2>
          <a:srgbClr val="85986A"/>
        </a:dk2>
        <a:lt2>
          <a:srgbClr val="FFFFFF"/>
        </a:lt2>
        <a:accent1>
          <a:srgbClr val="666633"/>
        </a:accent1>
        <a:accent2>
          <a:srgbClr val="ADC5B8"/>
        </a:accent2>
        <a:accent3>
          <a:srgbClr val="C2CAB9"/>
        </a:accent3>
        <a:accent4>
          <a:srgbClr val="DADADA"/>
        </a:accent4>
        <a:accent5>
          <a:srgbClr val="B8B8AD"/>
        </a:accent5>
        <a:accent6>
          <a:srgbClr val="9CB2A6"/>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Quadrant 2">
        <a:dk1>
          <a:srgbClr val="000000"/>
        </a:dk1>
        <a:lt1>
          <a:srgbClr val="FFFFFF"/>
        </a:lt1>
        <a:dk2>
          <a:srgbClr val="420000"/>
        </a:dk2>
        <a:lt2>
          <a:srgbClr val="660000"/>
        </a:lt2>
        <a:accent1>
          <a:srgbClr val="CCCC00"/>
        </a:accent1>
        <a:accent2>
          <a:srgbClr val="999966"/>
        </a:accent2>
        <a:accent3>
          <a:srgbClr val="FFFFFF"/>
        </a:accent3>
        <a:accent4>
          <a:srgbClr val="000000"/>
        </a:accent4>
        <a:accent5>
          <a:srgbClr val="E2E2AA"/>
        </a:accent5>
        <a:accent6>
          <a:srgbClr val="8A8A5C"/>
        </a:accent6>
        <a:hlink>
          <a:srgbClr val="996633"/>
        </a:hlink>
        <a:folHlink>
          <a:srgbClr val="993300"/>
        </a:folHlink>
      </a:clrScheme>
      <a:clrMap bg1="lt1" tx1="dk1" bg2="lt2" tx2="dk2" accent1="accent1" accent2="accent2" accent3="accent3" accent4="accent4" accent5="accent5" accent6="accent6" hlink="hlink" folHlink="folHlink"/>
    </a:extraClrScheme>
    <a:extraClrScheme>
      <a:clrScheme name="Quadrant 3">
        <a:dk1>
          <a:srgbClr val="618052"/>
        </a:dk1>
        <a:lt1>
          <a:srgbClr val="FFFFE3"/>
        </a:lt1>
        <a:dk2>
          <a:srgbClr val="162E36"/>
        </a:dk2>
        <a:lt2>
          <a:srgbClr val="FFFFFF"/>
        </a:lt2>
        <a:accent1>
          <a:srgbClr val="336699"/>
        </a:accent1>
        <a:accent2>
          <a:srgbClr val="69888B"/>
        </a:accent2>
        <a:accent3>
          <a:srgbClr val="ABADAE"/>
        </a:accent3>
        <a:accent4>
          <a:srgbClr val="DADAC2"/>
        </a:accent4>
        <a:accent5>
          <a:srgbClr val="ADB8CA"/>
        </a:accent5>
        <a:accent6>
          <a:srgbClr val="5E7B7D"/>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Quadrant 4">
        <a:dk1>
          <a:srgbClr val="000000"/>
        </a:dk1>
        <a:lt1>
          <a:srgbClr val="FFFFFF"/>
        </a:lt1>
        <a:dk2>
          <a:srgbClr val="000000"/>
        </a:dk2>
        <a:lt2>
          <a:srgbClr val="CC0000"/>
        </a:lt2>
        <a:accent1>
          <a:srgbClr val="FFCC00"/>
        </a:accent1>
        <a:accent2>
          <a:srgbClr val="3366CC"/>
        </a:accent2>
        <a:accent3>
          <a:srgbClr val="FFFFFF"/>
        </a:accent3>
        <a:accent4>
          <a:srgbClr val="000000"/>
        </a:accent4>
        <a:accent5>
          <a:srgbClr val="FFE2AA"/>
        </a:accent5>
        <a:accent6>
          <a:srgbClr val="2D5CB9"/>
        </a:accent6>
        <a:hlink>
          <a:srgbClr val="666699"/>
        </a:hlink>
        <a:folHlink>
          <a:srgbClr val="C0C0C0"/>
        </a:folHlink>
      </a:clrScheme>
      <a:clrMap bg1="lt1" tx1="dk1" bg2="lt2" tx2="dk2" accent1="accent1" accent2="accent2" accent3="accent3" accent4="accent4" accent5="accent5" accent6="accent6" hlink="hlink" folHlink="folHlink"/>
    </a:extraClrScheme>
    <a:extraClrScheme>
      <a:clrScheme name="Quadrant 5">
        <a:dk1>
          <a:srgbClr val="666699"/>
        </a:dk1>
        <a:lt1>
          <a:srgbClr val="FFFFFF"/>
        </a:lt1>
        <a:dk2>
          <a:srgbClr val="000033"/>
        </a:dk2>
        <a:lt2>
          <a:srgbClr val="FFFFFF"/>
        </a:lt2>
        <a:accent1>
          <a:srgbClr val="9966FF"/>
        </a:accent1>
        <a:accent2>
          <a:srgbClr val="CCCCFF"/>
        </a:accent2>
        <a:accent3>
          <a:srgbClr val="AAAAAD"/>
        </a:accent3>
        <a:accent4>
          <a:srgbClr val="DADADA"/>
        </a:accent4>
        <a:accent5>
          <a:srgbClr val="CAB8FF"/>
        </a:accent5>
        <a:accent6>
          <a:srgbClr val="B9B9E7"/>
        </a:accent6>
        <a:hlink>
          <a:srgbClr val="CCCC00"/>
        </a:hlink>
        <a:folHlink>
          <a:srgbClr val="CC9900"/>
        </a:folHlink>
      </a:clrScheme>
      <a:clrMap bg1="dk2" tx1="lt1" bg2="dk1" tx2="lt2" accent1="accent1" accent2="accent2" accent3="accent3" accent4="accent4" accent5="accent5" accent6="accent6" hlink="hlink" folHlink="folHlink"/>
    </a:extraClrScheme>
    <a:extraClrScheme>
      <a:clrScheme name="Quadrant 6">
        <a:dk1>
          <a:srgbClr val="000000"/>
        </a:dk1>
        <a:lt1>
          <a:srgbClr val="FFFFFF"/>
        </a:lt1>
        <a:dk2>
          <a:srgbClr val="000000"/>
        </a:dk2>
        <a:lt2>
          <a:srgbClr val="669966"/>
        </a:lt2>
        <a:accent1>
          <a:srgbClr val="CCCCFF"/>
        </a:accent1>
        <a:accent2>
          <a:srgbClr val="9999CC"/>
        </a:accent2>
        <a:accent3>
          <a:srgbClr val="FFFFFF"/>
        </a:accent3>
        <a:accent4>
          <a:srgbClr val="000000"/>
        </a:accent4>
        <a:accent5>
          <a:srgbClr val="E2E2FF"/>
        </a:accent5>
        <a:accent6>
          <a:srgbClr val="8A8AB9"/>
        </a:accent6>
        <a:hlink>
          <a:srgbClr val="000066"/>
        </a:hlink>
        <a:folHlink>
          <a:srgbClr val="333399"/>
        </a:folHlink>
      </a:clrScheme>
      <a:clrMap bg1="lt1" tx1="dk1" bg2="lt2" tx2="dk2" accent1="accent1" accent2="accent2" accent3="accent3" accent4="accent4" accent5="accent5" accent6="accent6" hlink="hlink" folHlink="folHlink"/>
    </a:extraClrScheme>
    <a:extraClrScheme>
      <a:clrScheme name="Quadrant 7">
        <a:dk1>
          <a:srgbClr val="0099CC"/>
        </a:dk1>
        <a:lt1>
          <a:srgbClr val="FFFFFF"/>
        </a:lt1>
        <a:dk2>
          <a:srgbClr val="000099"/>
        </a:dk2>
        <a:lt2>
          <a:srgbClr val="FFFFFF"/>
        </a:lt2>
        <a:accent1>
          <a:srgbClr val="0099CC"/>
        </a:accent1>
        <a:accent2>
          <a:srgbClr val="6600FF"/>
        </a:accent2>
        <a:accent3>
          <a:srgbClr val="AAAACA"/>
        </a:accent3>
        <a:accent4>
          <a:srgbClr val="DADADA"/>
        </a:accent4>
        <a:accent5>
          <a:srgbClr val="AACAE2"/>
        </a:accent5>
        <a:accent6>
          <a:srgbClr val="5C00E7"/>
        </a:accent6>
        <a:hlink>
          <a:srgbClr val="FFCC00"/>
        </a:hlink>
        <a:folHlink>
          <a:srgbClr val="00CCFF"/>
        </a:folHlink>
      </a:clrScheme>
      <a:clrMap bg1="dk2" tx1="lt1" bg2="dk1" tx2="lt2" accent1="accent1" accent2="accent2" accent3="accent3" accent4="accent4" accent5="accent5" accent6="accent6" hlink="hlink" folHlink="folHlink"/>
    </a:extraClrScheme>
    <a:extraClrScheme>
      <a:clrScheme name="Quadrant 8">
        <a:dk1>
          <a:srgbClr val="000033"/>
        </a:dk1>
        <a:lt1>
          <a:srgbClr val="FFFFFF"/>
        </a:lt1>
        <a:dk2>
          <a:srgbClr val="003366"/>
        </a:dk2>
        <a:lt2>
          <a:srgbClr val="275C6D"/>
        </a:lt2>
        <a:accent1>
          <a:srgbClr val="A7D2DF"/>
        </a:accent1>
        <a:accent2>
          <a:srgbClr val="108DA6"/>
        </a:accent2>
        <a:accent3>
          <a:srgbClr val="FFFFFF"/>
        </a:accent3>
        <a:accent4>
          <a:srgbClr val="00002A"/>
        </a:accent4>
        <a:accent5>
          <a:srgbClr val="D0E5EC"/>
        </a:accent5>
        <a:accent6>
          <a:srgbClr val="0D7F96"/>
        </a:accent6>
        <a:hlink>
          <a:srgbClr val="666699"/>
        </a:hlink>
        <a:folHlink>
          <a:srgbClr val="9999FF"/>
        </a:folHlink>
      </a:clrScheme>
      <a:clrMap bg1="lt1" tx1="dk1" bg2="lt2" tx2="dk2" accent1="accent1" accent2="accent2" accent3="accent3" accent4="accent4" accent5="accent5" accent6="accent6" hlink="hlink" folHlink="folHlink"/>
    </a:extraClrScheme>
    <a:extraClrScheme>
      <a:clrScheme name="Quadrant 9">
        <a:dk1>
          <a:srgbClr val="CC3300"/>
        </a:dk1>
        <a:lt1>
          <a:srgbClr val="FFFFFF"/>
        </a:lt1>
        <a:dk2>
          <a:srgbClr val="000000"/>
        </a:dk2>
        <a:lt2>
          <a:srgbClr val="FFFFCC"/>
        </a:lt2>
        <a:accent1>
          <a:srgbClr val="FF9900"/>
        </a:accent1>
        <a:accent2>
          <a:srgbClr val="993300"/>
        </a:accent2>
        <a:accent3>
          <a:srgbClr val="AAAAAA"/>
        </a:accent3>
        <a:accent4>
          <a:srgbClr val="DADADA"/>
        </a:accent4>
        <a:accent5>
          <a:srgbClr val="FFCAAA"/>
        </a:accent5>
        <a:accent6>
          <a:srgbClr val="8A2D00"/>
        </a:accent6>
        <a:hlink>
          <a:srgbClr val="CEC5A2"/>
        </a:hlink>
        <a:folHlink>
          <a:srgbClr val="DDDDDD"/>
        </a:folHlink>
      </a:clrScheme>
      <a:clrMap bg1="dk2" tx1="lt1" bg2="dk1" tx2="lt2" accent1="accent1" accent2="accent2" accent3="accent3" accent4="accent4" accent5="accent5" accent6="accent6" hlink="hlink" folHlink="folHlink"/>
    </a:extraClrScheme>
    <a:extraClrScheme>
      <a:clrScheme name="Quadrant 10">
        <a:dk1>
          <a:srgbClr val="000000"/>
        </a:dk1>
        <a:lt1>
          <a:srgbClr val="FFFFFF"/>
        </a:lt1>
        <a:dk2>
          <a:srgbClr val="420000"/>
        </a:dk2>
        <a:lt2>
          <a:srgbClr val="669900"/>
        </a:lt2>
        <a:accent1>
          <a:srgbClr val="800080"/>
        </a:accent1>
        <a:accent2>
          <a:srgbClr val="999966"/>
        </a:accent2>
        <a:accent3>
          <a:srgbClr val="FFFFFF"/>
        </a:accent3>
        <a:accent4>
          <a:srgbClr val="000000"/>
        </a:accent4>
        <a:accent5>
          <a:srgbClr val="C0AAC0"/>
        </a:accent5>
        <a:accent6>
          <a:srgbClr val="8A8A5C"/>
        </a:accent6>
        <a:hlink>
          <a:srgbClr val="996633"/>
        </a:hlink>
        <a:folHlink>
          <a:srgbClr val="993300"/>
        </a:folHlink>
      </a:clrScheme>
      <a:clrMap bg1="lt1" tx1="dk1" bg2="lt2" tx2="dk2" accent1="accent1" accent2="accent2" accent3="accent3" accent4="accent4" accent5="accent5" accent6="accent6" hlink="hlink" folHlink="folHlink"/>
    </a:extraClrScheme>
    <a:extraClrScheme>
      <a:clrScheme name="Quadrant 11">
        <a:dk1>
          <a:srgbClr val="000000"/>
        </a:dk1>
        <a:lt1>
          <a:srgbClr val="FFFFFF"/>
        </a:lt1>
        <a:dk2>
          <a:srgbClr val="420000"/>
        </a:dk2>
        <a:lt2>
          <a:srgbClr val="669900"/>
        </a:lt2>
        <a:accent1>
          <a:srgbClr val="800080"/>
        </a:accent1>
        <a:accent2>
          <a:srgbClr val="800080"/>
        </a:accent2>
        <a:accent3>
          <a:srgbClr val="FFFFFF"/>
        </a:accent3>
        <a:accent4>
          <a:srgbClr val="000000"/>
        </a:accent4>
        <a:accent5>
          <a:srgbClr val="C0AAC0"/>
        </a:accent5>
        <a:accent6>
          <a:srgbClr val="730073"/>
        </a:accent6>
        <a:hlink>
          <a:srgbClr val="996633"/>
        </a:hlink>
        <a:folHlink>
          <a:srgbClr val="993300"/>
        </a:folHlink>
      </a:clrScheme>
      <a:clrMap bg1="lt1" tx1="dk1" bg2="lt2" tx2="dk2" accent1="accent1" accent2="accent2" accent3="accent3" accent4="accent4" accent5="accent5" accent6="accent6" hlink="hlink" folHlink="folHlink"/>
    </a:extraClrScheme>
    <a:extraClrScheme>
      <a:clrScheme name="Quadrant 12">
        <a:dk1>
          <a:srgbClr val="000000"/>
        </a:dk1>
        <a:lt1>
          <a:srgbClr val="FFFFFF"/>
        </a:lt1>
        <a:dk2>
          <a:srgbClr val="000000"/>
        </a:dk2>
        <a:lt2>
          <a:srgbClr val="669900"/>
        </a:lt2>
        <a:accent1>
          <a:srgbClr val="800080"/>
        </a:accent1>
        <a:accent2>
          <a:srgbClr val="800080"/>
        </a:accent2>
        <a:accent3>
          <a:srgbClr val="FFFFFF"/>
        </a:accent3>
        <a:accent4>
          <a:srgbClr val="000000"/>
        </a:accent4>
        <a:accent5>
          <a:srgbClr val="C0AAC0"/>
        </a:accent5>
        <a:accent6>
          <a:srgbClr val="730073"/>
        </a:accent6>
        <a:hlink>
          <a:srgbClr val="996633"/>
        </a:hlink>
        <a:folHlink>
          <a:srgbClr val="9933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79</TotalTime>
  <Words>997</Words>
  <Application>Microsoft Office PowerPoint</Application>
  <PresentationFormat>On-screen Show (4:3)</PresentationFormat>
  <Paragraphs>115</Paragraphs>
  <Slides>16</Slides>
  <Notes>13</Notes>
  <HiddenSlides>0</HiddenSlides>
  <MMClips>16</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1</vt:i4>
      </vt:variant>
      <vt:variant>
        <vt:lpstr>Slide Titles</vt:lpstr>
      </vt:variant>
      <vt:variant>
        <vt:i4>16</vt:i4>
      </vt:variant>
    </vt:vector>
  </HeadingPairs>
  <TitlesOfParts>
    <vt:vector size="23" baseType="lpstr">
      <vt:lpstr>Arial</vt:lpstr>
      <vt:lpstr>Arial Narrow</vt:lpstr>
      <vt:lpstr>Calibri</vt:lpstr>
      <vt:lpstr>Times New Roman</vt:lpstr>
      <vt:lpstr>Wingdings</vt:lpstr>
      <vt:lpstr>Quadrant</vt:lpstr>
      <vt:lpstr>Acrobat Document</vt:lpstr>
      <vt:lpstr>Screening and Enrollment: Women</vt:lpstr>
      <vt:lpstr>Prior to Enrollment</vt:lpstr>
      <vt:lpstr>Definition: Confirmed Pregnancy</vt:lpstr>
      <vt:lpstr>MTN-016: S&amp;E Visit Procedures</vt:lpstr>
      <vt:lpstr>MTN-016: S&amp;E Visit Procedures</vt:lpstr>
      <vt:lpstr>Confirming Eligibility</vt:lpstr>
      <vt:lpstr>Adequate Locator</vt:lpstr>
      <vt:lpstr>Types of Informed Consent in 016</vt:lpstr>
      <vt:lpstr>Screening &amp; Enrollment Logs</vt:lpstr>
      <vt:lpstr>Medical/Medication/Pregnancy History Tips</vt:lpstr>
      <vt:lpstr>Genetic History Screening Tool</vt:lpstr>
      <vt:lpstr>S&amp;E Scenario 1</vt:lpstr>
      <vt:lpstr>S&amp;E Scenario 1</vt:lpstr>
      <vt:lpstr>S&amp;E Scenario 2</vt:lpstr>
      <vt:lpstr>S&amp;E Scenario 2</vt:lpstr>
      <vt:lpstr>PowerPoint Presentation</vt:lpstr>
    </vt:vector>
  </TitlesOfParts>
  <Company>FHI360</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Scheckter</dc:creator>
  <cp:lastModifiedBy>Rachel Scheckter</cp:lastModifiedBy>
  <cp:revision>6</cp:revision>
  <dcterms:created xsi:type="dcterms:W3CDTF">2014-11-04T14:09:38Z</dcterms:created>
  <dcterms:modified xsi:type="dcterms:W3CDTF">2014-11-06T19:47:18Z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AdHocReviewCycleID">
    <vt:i4>1250205612</vt:i4>
  </property>
  <property fmtid="{D5CDD505-2E9C-101B-9397-08002B2CF9AE}" pid="3" name="_NewReviewCycle">
    <vt:lpwstr/>
  </property>
  <property fmtid="{D5CDD505-2E9C-101B-9397-08002B2CF9AE}" pid="4" name="_EmailSubject">
    <vt:lpwstr>MTN-016 training 2 of 5</vt:lpwstr>
  </property>
  <property fmtid="{D5CDD505-2E9C-101B-9397-08002B2CF9AE}" pid="5" name="_AuthorEmail">
    <vt:lpwstr>RScheckter@fhi360.org</vt:lpwstr>
  </property>
  <property fmtid="{D5CDD505-2E9C-101B-9397-08002B2CF9AE}" pid="6" name="_AuthorEmailDisplayName">
    <vt:lpwstr>Rachel Scheckter</vt:lpwstr>
  </property>
</Properties>
</file>